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61" r:id="rId2"/>
  </p:sldMasterIdLst>
  <p:notesMasterIdLst>
    <p:notesMasterId r:id="rId21"/>
  </p:notesMasterIdLst>
  <p:handoutMasterIdLst>
    <p:handoutMasterId r:id="rId22"/>
  </p:handoutMasterIdLst>
  <p:sldIdLst>
    <p:sldId id="256" r:id="rId3"/>
    <p:sldId id="303" r:id="rId4"/>
    <p:sldId id="304" r:id="rId5"/>
    <p:sldId id="292" r:id="rId6"/>
    <p:sldId id="297" r:id="rId7"/>
    <p:sldId id="286" r:id="rId8"/>
    <p:sldId id="298" r:id="rId9"/>
    <p:sldId id="296" r:id="rId10"/>
    <p:sldId id="281" r:id="rId11"/>
    <p:sldId id="305" r:id="rId12"/>
    <p:sldId id="280" r:id="rId13"/>
    <p:sldId id="279" r:id="rId14"/>
    <p:sldId id="300" r:id="rId15"/>
    <p:sldId id="293" r:id="rId16"/>
    <p:sldId id="299" r:id="rId17"/>
    <p:sldId id="266" r:id="rId18"/>
    <p:sldId id="263" r:id="rId19"/>
    <p:sldId id="307" r:id="rId20"/>
  </p:sldIdLst>
  <p:sldSz cx="9144000" cy="6858000" type="screen4x3"/>
  <p:notesSz cx="6797675" cy="9926638"/>
  <p:defaultTextStyle>
    <a:defPPr>
      <a:defRPr lang="en-GB"/>
    </a:defPPr>
    <a:lvl1pPr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1pPr>
    <a:lvl2pPr marL="673100" indent="-258763"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2pPr>
    <a:lvl3pPr marL="1036638"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3pPr>
    <a:lvl4pPr marL="1450975"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4pPr>
    <a:lvl5pPr marL="1865313"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5pPr>
    <a:lvl6pPr marL="2286000" algn="l" defTabSz="457200">
      <a:defRPr>
        <a:solidFill>
          <a:schemeClr val="bg1"/>
        </a:solidFill>
        <a:latin typeface="Arial"/>
        <a:ea typeface="ＭＳ Ｐゴシック"/>
        <a:cs typeface="ＭＳ Ｐゴシック"/>
      </a:defRPr>
    </a:lvl6pPr>
    <a:lvl7pPr marL="2743200" algn="l" defTabSz="457200">
      <a:defRPr>
        <a:solidFill>
          <a:schemeClr val="bg1"/>
        </a:solidFill>
        <a:latin typeface="Arial"/>
        <a:ea typeface="ＭＳ Ｐゴシック"/>
        <a:cs typeface="ＭＳ Ｐゴシック"/>
      </a:defRPr>
    </a:lvl7pPr>
    <a:lvl8pPr marL="3200400" algn="l" defTabSz="457200">
      <a:defRPr>
        <a:solidFill>
          <a:schemeClr val="bg1"/>
        </a:solidFill>
        <a:latin typeface="Arial"/>
        <a:ea typeface="ＭＳ Ｐゴシック"/>
        <a:cs typeface="ＭＳ Ｐゴシック"/>
      </a:defRPr>
    </a:lvl8pPr>
    <a:lvl9pPr marL="3657600" algn="l" defTabSz="457200">
      <a:defRPr>
        <a:solidFill>
          <a:schemeClr val="bg1"/>
        </a:solidFill>
        <a:latin typeface="Arial"/>
        <a:ea typeface="ＭＳ Ｐゴシック"/>
        <a:cs typeface="ＭＳ Ｐゴシック"/>
      </a:defRPr>
    </a:lvl9pPr>
  </p:defaultTextStyle>
  <p:extLst>
    <p:ext uri="{EFAFB233-063F-42B5-8137-9DF3F51BA10A}">
      <p15:sldGuideLst xmlns:p15="http://schemas.microsoft.com/office/powerpoint/2012/main">
        <p15:guide id="1" orient="horz" pos="1960">
          <p15:clr>
            <a:srgbClr val="A4A3A4"/>
          </p15:clr>
        </p15:guide>
        <p15:guide id="2" pos="26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50" y="48"/>
      </p:cViewPr>
      <p:guideLst>
        <p:guide orient="horz" pos="1960"/>
        <p:guide pos="26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058" cy="49841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530" y="1"/>
            <a:ext cx="2946058" cy="498419"/>
          </a:xfrm>
          <a:prstGeom prst="rect">
            <a:avLst/>
          </a:prstGeom>
        </p:spPr>
        <p:txBody>
          <a:bodyPr vert="horz" lIns="91440" tIns="45720" rIns="91440" bIns="45720" rtlCol="0"/>
          <a:lstStyle>
            <a:lvl1pPr algn="r">
              <a:defRPr sz="1200"/>
            </a:lvl1pPr>
          </a:lstStyle>
          <a:p>
            <a:fld id="{5523DA31-63E5-47EE-8860-D5C68A42D1F3}" type="datetimeFigureOut">
              <a:rPr lang="fr-FR" smtClean="0"/>
              <a:t>11/09/2023</a:t>
            </a:fld>
            <a:endParaRPr lang="fr-FR"/>
          </a:p>
        </p:txBody>
      </p:sp>
      <p:sp>
        <p:nvSpPr>
          <p:cNvPr id="4" name="Espace réservé du pied de page 3"/>
          <p:cNvSpPr>
            <a:spLocks noGrp="1"/>
          </p:cNvSpPr>
          <p:nvPr>
            <p:ph type="ftr" sz="quarter" idx="2"/>
          </p:nvPr>
        </p:nvSpPr>
        <p:spPr>
          <a:xfrm>
            <a:off x="0" y="9428220"/>
            <a:ext cx="2946058" cy="49841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530" y="9428220"/>
            <a:ext cx="2946058" cy="498418"/>
          </a:xfrm>
          <a:prstGeom prst="rect">
            <a:avLst/>
          </a:prstGeom>
        </p:spPr>
        <p:txBody>
          <a:bodyPr vert="horz" lIns="91440" tIns="45720" rIns="91440" bIns="45720" rtlCol="0" anchor="b"/>
          <a:lstStyle>
            <a:lvl1pPr algn="r">
              <a:defRPr sz="1200"/>
            </a:lvl1pPr>
          </a:lstStyle>
          <a:p>
            <a:fld id="{76A2F65F-5157-406A-85F6-073E230C33D9}" type="slidenum">
              <a:rPr lang="fr-FR" smtClean="0"/>
              <a:t>‹N°›</a:t>
            </a:fld>
            <a:endParaRPr lang="fr-FR"/>
          </a:p>
        </p:txBody>
      </p:sp>
    </p:spTree>
    <p:extLst>
      <p:ext uri="{BB962C8B-B14F-4D97-AF65-F5344CB8AC3E}">
        <p14:creationId xmlns:p14="http://schemas.microsoft.com/office/powerpoint/2010/main" val="880286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63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836" y="0"/>
            <a:ext cx="2945659" cy="498631"/>
          </a:xfrm>
          <a:prstGeom prst="rect">
            <a:avLst/>
          </a:prstGeom>
        </p:spPr>
        <p:txBody>
          <a:bodyPr vert="horz" lIns="91440" tIns="45720" rIns="91440" bIns="45720" rtlCol="0"/>
          <a:lstStyle>
            <a:lvl1pPr algn="r">
              <a:defRPr sz="1200"/>
            </a:lvl1pPr>
          </a:lstStyle>
          <a:p>
            <a:fld id="{952D23ED-EDC9-45B9-B879-C44201A31D4A}" type="datetimeFigureOut">
              <a:rPr lang="fr-FR" smtClean="0"/>
              <a:t>11/09/2023</a:t>
            </a:fld>
            <a:endParaRPr lang="fr-FR"/>
          </a:p>
        </p:txBody>
      </p:sp>
      <p:sp>
        <p:nvSpPr>
          <p:cNvPr id="4" name="Espace réservé de l'image des diapositives 3"/>
          <p:cNvSpPr>
            <a:spLocks noGrp="1" noRot="1" noChangeAspect="1"/>
          </p:cNvSpPr>
          <p:nvPr>
            <p:ph type="sldImg" idx="2"/>
          </p:nvPr>
        </p:nvSpPr>
        <p:spPr>
          <a:xfrm>
            <a:off x="1166813" y="1239838"/>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6"/>
            <a:ext cx="5438140" cy="3908613"/>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011"/>
            <a:ext cx="2945659" cy="498629"/>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836" y="9428011"/>
            <a:ext cx="2945659" cy="498629"/>
          </a:xfrm>
          <a:prstGeom prst="rect">
            <a:avLst/>
          </a:prstGeom>
        </p:spPr>
        <p:txBody>
          <a:bodyPr vert="horz" lIns="91440" tIns="45720" rIns="91440" bIns="45720" rtlCol="0" anchor="b"/>
          <a:lstStyle>
            <a:lvl1pPr algn="r">
              <a:defRPr sz="1200"/>
            </a:lvl1pPr>
          </a:lstStyle>
          <a:p>
            <a:fld id="{1A6ADBC5-7DFC-4125-A115-FFF19F4CEB10}" type="slidenum">
              <a:rPr lang="fr-FR" smtClean="0"/>
              <a:t>‹N°›</a:t>
            </a:fld>
            <a:endParaRPr lang="fr-FR"/>
          </a:p>
        </p:txBody>
      </p:sp>
    </p:spTree>
    <p:extLst>
      <p:ext uri="{BB962C8B-B14F-4D97-AF65-F5344CB8AC3E}">
        <p14:creationId xmlns:p14="http://schemas.microsoft.com/office/powerpoint/2010/main" val="1512267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7B40356-9333-4057-ABB1-E2B9B3AEE4A7}" type="slidenum">
              <a:rPr lang="fr-FR" smtClean="0"/>
              <a:t>15</a:t>
            </a:fld>
            <a:endParaRPr lang="fr-FR"/>
          </a:p>
        </p:txBody>
      </p:sp>
    </p:spTree>
    <p:extLst>
      <p:ext uri="{BB962C8B-B14F-4D97-AF65-F5344CB8AC3E}">
        <p14:creationId xmlns:p14="http://schemas.microsoft.com/office/powerpoint/2010/main" val="231715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dirty="0"/>
          </a:p>
        </p:txBody>
      </p:sp>
    </p:spTree>
    <p:extLst>
      <p:ext uri="{BB962C8B-B14F-4D97-AF65-F5344CB8AC3E}">
        <p14:creationId xmlns:p14="http://schemas.microsoft.com/office/powerpoint/2010/main" val="406144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85440" y="2129984"/>
            <a:ext cx="7773120" cy="1470394"/>
          </a:xfrm>
          <a:prstGeom prst="rect">
            <a:avLst/>
          </a:prstGeom>
        </p:spPr>
        <p:txBody>
          <a:bodyPr lIns="82945" tIns="41473" rIns="82945" bIns="41473"/>
          <a:lstStyle/>
          <a:p>
            <a:pPr>
              <a:defRPr/>
            </a:pPr>
            <a:r>
              <a:rPr lang="fr-FR"/>
              <a:t>Modifiez le style du titre</a:t>
            </a:r>
          </a:p>
        </p:txBody>
      </p:sp>
      <p:sp>
        <p:nvSpPr>
          <p:cNvPr id="3" name="Sous-titre 2"/>
          <p:cNvSpPr>
            <a:spLocks noGrp="1"/>
          </p:cNvSpPr>
          <p:nvPr>
            <p:ph type="subTitle" idx="1"/>
          </p:nvPr>
        </p:nvSpPr>
        <p:spPr bwMode="auto">
          <a:xfrm>
            <a:off x="1372321" y="3885528"/>
            <a:ext cx="6400800" cy="1752664"/>
          </a:xfrm>
          <a:prstGeom prst="rect">
            <a:avLst/>
          </a:prstGeo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pPr>
              <a:defRPr/>
            </a:pPr>
            <a:r>
              <a:rPr lang="fr-FR"/>
              <a:t>Modifiez le style des sous-titres du masque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p>
            <a:pPr>
              <a:defRPr/>
            </a:pPr>
            <a:r>
              <a:rPr lang="fr-FR"/>
              <a:t>Modifiez le style du titre</a:t>
            </a:r>
          </a:p>
        </p:txBody>
      </p:sp>
      <p:sp>
        <p:nvSpPr>
          <p:cNvPr id="3" name="Espace réservé du texte vertical 2"/>
          <p:cNvSpPr>
            <a:spLocks noGrp="1"/>
          </p:cNvSpPr>
          <p:nvPr>
            <p:ph type="body" orient="vert" idx="1"/>
          </p:nvPr>
        </p:nvSpPr>
        <p:spPr bwMode="auto">
          <a:xfrm>
            <a:off x="457921" y="1600008"/>
            <a:ext cx="8229600" cy="4526395"/>
          </a:xfrm>
          <a:prstGeom prst="rect">
            <a:avLst/>
          </a:prstGeo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6631200" y="275069"/>
            <a:ext cx="2056320" cy="5851334"/>
          </a:xfrm>
          <a:prstGeom prst="rect">
            <a:avLst/>
          </a:prstGeom>
        </p:spPr>
        <p:txBody>
          <a:bodyPr vert="eaVert" lIns="82945" tIns="41473" rIns="82945" bIns="41473"/>
          <a:lstStyle/>
          <a:p>
            <a:pPr>
              <a:defRPr/>
            </a:pPr>
            <a:r>
              <a:rPr lang="fr-FR"/>
              <a:t>Modifiez le style du titre</a:t>
            </a:r>
          </a:p>
        </p:txBody>
      </p:sp>
      <p:sp>
        <p:nvSpPr>
          <p:cNvPr id="3" name="Espace réservé du texte vertical 2"/>
          <p:cNvSpPr>
            <a:spLocks noGrp="1"/>
          </p:cNvSpPr>
          <p:nvPr>
            <p:ph type="body" orient="vert" idx="1"/>
          </p:nvPr>
        </p:nvSpPr>
        <p:spPr bwMode="auto">
          <a:xfrm>
            <a:off x="457921" y="275069"/>
            <a:ext cx="6035039" cy="5851334"/>
          </a:xfrm>
          <a:prstGeom prst="rect">
            <a:avLst/>
          </a:prstGeo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p>
            <a:pPr>
              <a:defRPr/>
            </a:pPr>
            <a:r>
              <a:rPr lang="fr-FR"/>
              <a:t>Modifiez le style du titre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685440" y="2129984"/>
            <a:ext cx="7773120" cy="1470394"/>
          </a:xfrm>
        </p:spPr>
        <p:txBody>
          <a:bodyPr/>
          <a:lstStyle/>
          <a:p>
            <a:pPr>
              <a:defRPr/>
            </a:pPr>
            <a:r>
              <a:rPr lang="fr-FR"/>
              <a:t>Modifiez le style du titre</a:t>
            </a:r>
          </a:p>
        </p:txBody>
      </p:sp>
      <p:sp>
        <p:nvSpPr>
          <p:cNvPr id="3" name="Sous-titre 2"/>
          <p:cNvSpPr>
            <a:spLocks noGrp="1"/>
          </p:cNvSpPr>
          <p:nvPr>
            <p:ph type="subTitle" idx="1"/>
          </p:nvPr>
        </p:nvSpPr>
        <p:spPr bwMode="auto">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pPr>
              <a:defRPr/>
            </a:pPr>
            <a:r>
              <a:rPr lang="fr-FR"/>
              <a:t>Modifiez le style des sous-titres du masque</a:t>
            </a:r>
          </a:p>
        </p:txBody>
      </p:sp>
      <p:sp>
        <p:nvSpPr>
          <p:cNvPr id="6" name="Rectangle 5"/>
          <p:cNvSpPr>
            <a:spLocks noGrp="1" noChangeArrowheads="1"/>
          </p:cNvSpPr>
          <p:nvPr>
            <p:ph type="sldNum" idx="12"/>
          </p:nvPr>
        </p:nvSpPr>
        <p:spPr bwMode="auto">
          <a:ln/>
        </p:spPr>
        <p:txBody>
          <a:bodyPr/>
          <a:lstStyle>
            <a:lvl1pPr>
              <a:defRPr/>
            </a:lvl1pPr>
          </a:lstStyle>
          <a:p>
            <a:pPr>
              <a:defRPr/>
            </a:pPr>
            <a:fld id="{F9FA8545-9C3B-E94D-9F7D-22BC2114C3D4}" type="slidenum">
              <a:rPr lang="fr-F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u contenu 2"/>
          <p:cNvSpPr>
            <a:spLocks noGrp="1"/>
          </p:cNvSpPr>
          <p:nvPr>
            <p:ph idx="1"/>
          </p:nvPr>
        </p:nvSpPr>
        <p:spPr bwMode="auto"/>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Rectangle 5"/>
          <p:cNvSpPr>
            <a:spLocks noGrp="1" noChangeArrowheads="1"/>
          </p:cNvSpPr>
          <p:nvPr>
            <p:ph type="sldNum" idx="12"/>
          </p:nvPr>
        </p:nvSpPr>
        <p:spPr bwMode="auto">
          <a:ln/>
        </p:spPr>
        <p:txBody>
          <a:bodyPr/>
          <a:lstStyle>
            <a:lvl1pPr>
              <a:defRPr/>
            </a:lvl1pPr>
          </a:lstStyle>
          <a:p>
            <a:pPr>
              <a:defRPr/>
            </a:pPr>
            <a:fld id="{C1DB60F1-B213-4140-9DAF-9D79D41B9B2D}" type="slidenum">
              <a:rPr lang="fr-F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22879" y="4406863"/>
            <a:ext cx="7771680" cy="1362383"/>
          </a:xfrm>
        </p:spPr>
        <p:txBody>
          <a:bodyPr anchor="t"/>
          <a:lstStyle>
            <a:lvl1pPr algn="l">
              <a:defRPr sz="3600" b="1" cap="all"/>
            </a:lvl1pPr>
          </a:lstStyle>
          <a:p>
            <a:pPr>
              <a:defRPr/>
            </a:pPr>
            <a:r>
              <a:rPr lang="fr-FR"/>
              <a:t>Modifiez le style du titre</a:t>
            </a:r>
          </a:p>
        </p:txBody>
      </p:sp>
      <p:sp>
        <p:nvSpPr>
          <p:cNvPr id="3" name="Espace réservé du texte 2"/>
          <p:cNvSpPr>
            <a:spLocks noGrp="1"/>
          </p:cNvSpPr>
          <p:nvPr>
            <p:ph type="body" idx="1"/>
          </p:nvPr>
        </p:nvSpPr>
        <p:spPr bwMode="auto">
          <a:xfrm>
            <a:off x="722879"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defRPr/>
            </a:pPr>
            <a:r>
              <a:rPr lang="fr-FR"/>
              <a:t>Modifiez les styles du texte du masque</a:t>
            </a:r>
            <a:endParaRPr/>
          </a:p>
        </p:txBody>
      </p:sp>
      <p:sp>
        <p:nvSpPr>
          <p:cNvPr id="4" name="Espace réservé du numéro de diapositive 3"/>
          <p:cNvSpPr>
            <a:spLocks noGrp="1"/>
          </p:cNvSpPr>
          <p:nvPr>
            <p:ph type="sldNum" idx="10"/>
          </p:nvPr>
        </p:nvSpPr>
        <p:spPr bwMode="auto"/>
        <p:txBody>
          <a:bodyPr/>
          <a:lstStyle/>
          <a:p>
            <a:pPr>
              <a:defRPr/>
            </a:pPr>
            <a:fld id="{1BB59B4F-60FA-6C49-810D-4E0CA62E62D7}" type="slidenum">
              <a:rPr lang="fr-F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u contenu 2"/>
          <p:cNvSpPr>
            <a:spLocks noGrp="1"/>
          </p:cNvSpPr>
          <p:nvPr>
            <p:ph sz="half" idx="1"/>
          </p:nvPr>
        </p:nvSpPr>
        <p:spPr bwMode="auto">
          <a:xfrm>
            <a:off x="456480" y="1604329"/>
            <a:ext cx="4043519"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638240" y="1604329"/>
            <a:ext cx="4043519" cy="452351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7" name="Rectangle 5"/>
          <p:cNvSpPr>
            <a:spLocks noGrp="1" noChangeArrowheads="1"/>
          </p:cNvSpPr>
          <p:nvPr>
            <p:ph type="sldNum" idx="12"/>
          </p:nvPr>
        </p:nvSpPr>
        <p:spPr bwMode="auto">
          <a:ln/>
        </p:spPr>
        <p:txBody>
          <a:bodyPr/>
          <a:lstStyle>
            <a:lvl1pPr>
              <a:defRPr/>
            </a:lvl1pPr>
          </a:lstStyle>
          <a:p>
            <a:pPr>
              <a:defRPr/>
            </a:pPr>
            <a:fld id="{76E021D4-EC49-F846-9295-D08E8459F49B}" type="slidenum">
              <a:rPr lang="fr-F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p:spPr>
        <p:txBody>
          <a:bodyPr/>
          <a:lstStyle>
            <a:lvl1pPr>
              <a:defRPr/>
            </a:lvl1pPr>
          </a:lstStyle>
          <a:p>
            <a:pPr>
              <a:defRPr/>
            </a:pPr>
            <a:r>
              <a:rPr lang="fr-FR"/>
              <a:t>Modifiez le style du titre</a:t>
            </a:r>
          </a:p>
        </p:txBody>
      </p:sp>
      <p:sp>
        <p:nvSpPr>
          <p:cNvPr id="3" name="Espace réservé du texte 2"/>
          <p:cNvSpPr>
            <a:spLocks noGrp="1"/>
          </p:cNvSpPr>
          <p:nvPr>
            <p:ph type="body" idx="1"/>
          </p:nvPr>
        </p:nvSpPr>
        <p:spPr bwMode="auto">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defRPr/>
            </a:pPr>
            <a:r>
              <a:rPr lang="fr-FR"/>
              <a:t>Modifiez les styles du texte du masque</a:t>
            </a:r>
            <a:endParaRPr/>
          </a:p>
        </p:txBody>
      </p:sp>
      <p:sp>
        <p:nvSpPr>
          <p:cNvPr id="4" name="Espace réservé du contenu 3"/>
          <p:cNvSpPr>
            <a:spLocks noGrp="1"/>
          </p:cNvSpPr>
          <p:nvPr>
            <p:ph sz="half" idx="2"/>
          </p:nvPr>
        </p:nvSpPr>
        <p:spPr bwMode="auto">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u texte 4"/>
          <p:cNvSpPr>
            <a:spLocks noGrp="1"/>
          </p:cNvSpPr>
          <p:nvPr>
            <p:ph type="body" sz="quarter" idx="3"/>
          </p:nvPr>
        </p:nvSpPr>
        <p:spPr bwMode="auto">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defRPr/>
            </a:pPr>
            <a:r>
              <a:rPr lang="fr-FR"/>
              <a:t>Modifiez les styles du texte du masque</a:t>
            </a:r>
            <a:endParaRPr/>
          </a:p>
        </p:txBody>
      </p:sp>
      <p:sp>
        <p:nvSpPr>
          <p:cNvPr id="6" name="Espace réservé du contenu 5"/>
          <p:cNvSpPr>
            <a:spLocks noGrp="1"/>
          </p:cNvSpPr>
          <p:nvPr>
            <p:ph sz="quarter" idx="4"/>
          </p:nvPr>
        </p:nvSpPr>
        <p:spPr bwMode="auto">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9" name="Rectangle 5"/>
          <p:cNvSpPr>
            <a:spLocks noGrp="1" noChangeArrowheads="1"/>
          </p:cNvSpPr>
          <p:nvPr>
            <p:ph type="sldNum" idx="12"/>
          </p:nvPr>
        </p:nvSpPr>
        <p:spPr bwMode="auto">
          <a:ln/>
        </p:spPr>
        <p:txBody>
          <a:bodyPr/>
          <a:lstStyle>
            <a:lvl1pPr>
              <a:defRPr/>
            </a:lvl1pPr>
          </a:lstStyle>
          <a:p>
            <a:pPr>
              <a:defRPr/>
            </a:pPr>
            <a:fld id="{2DAD8AC1-8731-FB42-BE25-77A09B4DDD0D}" type="slidenum">
              <a:rPr lang="fr-F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5" name="Rectangle 5"/>
          <p:cNvSpPr>
            <a:spLocks noGrp="1" noChangeArrowheads="1"/>
          </p:cNvSpPr>
          <p:nvPr>
            <p:ph type="sldNum" idx="12"/>
          </p:nvPr>
        </p:nvSpPr>
        <p:spPr bwMode="auto">
          <a:ln/>
        </p:spPr>
        <p:txBody>
          <a:bodyPr/>
          <a:lstStyle>
            <a:lvl1pPr>
              <a:defRPr/>
            </a:lvl1pPr>
          </a:lstStyle>
          <a:p>
            <a:pPr>
              <a:defRPr/>
            </a:pPr>
            <a:fld id="{858F6F11-D20E-C14F-8ADB-D92BE02B1B7D}" type="slidenum">
              <a:rPr lang="fr-F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Rectangle 5"/>
          <p:cNvSpPr>
            <a:spLocks noGrp="1" noChangeArrowheads="1"/>
          </p:cNvSpPr>
          <p:nvPr>
            <p:ph type="sldNum" idx="12"/>
          </p:nvPr>
        </p:nvSpPr>
        <p:spPr bwMode="auto">
          <a:ln/>
        </p:spPr>
        <p:txBody>
          <a:bodyPr/>
          <a:lstStyle>
            <a:lvl1pPr>
              <a:defRPr/>
            </a:lvl1pPr>
          </a:lstStyle>
          <a:p>
            <a:pPr>
              <a:defRPr/>
            </a:pPr>
            <a:fld id="{7092D496-7015-5243-AD51-C0891897D2DC}" type="slidenum">
              <a:rPr lang="fr-F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p>
            <a:pPr>
              <a:defRPr/>
            </a:pPr>
            <a:r>
              <a:rPr lang="fr-FR"/>
              <a:t>Modifiez le style du titre</a:t>
            </a:r>
          </a:p>
        </p:txBody>
      </p:sp>
      <p:sp>
        <p:nvSpPr>
          <p:cNvPr id="3" name="Espace réservé du contenu 2"/>
          <p:cNvSpPr>
            <a:spLocks noGrp="1"/>
          </p:cNvSpPr>
          <p:nvPr>
            <p:ph idx="1"/>
          </p:nvPr>
        </p:nvSpPr>
        <p:spPr bwMode="auto">
          <a:xfrm>
            <a:off x="457921" y="1600008"/>
            <a:ext cx="8229600" cy="4526395"/>
          </a:xfrm>
          <a:prstGeom prst="rect">
            <a:avLst/>
          </a:prstGeom>
        </p:spPr>
        <p:txBody>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0" y="273629"/>
            <a:ext cx="3008160" cy="1160762"/>
          </a:xfrm>
        </p:spPr>
        <p:txBody>
          <a:bodyPr anchor="b"/>
          <a:lstStyle>
            <a:lvl1pPr algn="l">
              <a:defRPr sz="1800" b="1"/>
            </a:lvl1pPr>
          </a:lstStyle>
          <a:p>
            <a:pPr>
              <a:defRPr/>
            </a:pPr>
            <a:r>
              <a:rPr lang="fr-FR"/>
              <a:t>Modifiez le style du titre</a:t>
            </a:r>
          </a:p>
        </p:txBody>
      </p:sp>
      <p:sp>
        <p:nvSpPr>
          <p:cNvPr id="3" name="Espace réservé du contenu 2"/>
          <p:cNvSpPr>
            <a:spLocks noGrp="1"/>
          </p:cNvSpPr>
          <p:nvPr>
            <p:ph idx="1"/>
          </p:nvPr>
        </p:nvSpPr>
        <p:spPr bwMode="auto">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texte 3"/>
          <p:cNvSpPr>
            <a:spLocks noGrp="1"/>
          </p:cNvSpPr>
          <p:nvPr>
            <p:ph type="body" sz="half" idx="2"/>
          </p:nvPr>
        </p:nvSpPr>
        <p:spPr bwMode="auto">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defRPr/>
            </a:pPr>
            <a:r>
              <a:rPr lang="fr-FR"/>
              <a:t>Modifiez les styles du texte du masque</a:t>
            </a:r>
            <a:endParaRPr/>
          </a:p>
        </p:txBody>
      </p:sp>
      <p:sp>
        <p:nvSpPr>
          <p:cNvPr id="7" name="Rectangle 5"/>
          <p:cNvSpPr>
            <a:spLocks noGrp="1" noChangeArrowheads="1"/>
          </p:cNvSpPr>
          <p:nvPr>
            <p:ph type="sldNum" idx="12"/>
          </p:nvPr>
        </p:nvSpPr>
        <p:spPr bwMode="auto">
          <a:ln/>
        </p:spPr>
        <p:txBody>
          <a:bodyPr/>
          <a:lstStyle>
            <a:lvl1pPr>
              <a:defRPr/>
            </a:lvl1pPr>
          </a:lstStyle>
          <a:p>
            <a:pPr>
              <a:defRPr/>
            </a:pPr>
            <a:fld id="{A93455D3-2698-B143-AD1E-7F81D488EBEE}" type="slidenum">
              <a:rPr lang="fr-F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792801" y="4800025"/>
            <a:ext cx="5486400" cy="567420"/>
          </a:xfrm>
        </p:spPr>
        <p:txBody>
          <a:bodyPr anchor="b"/>
          <a:lstStyle>
            <a:lvl1pPr algn="l">
              <a:defRPr sz="1800" b="1"/>
            </a:lvl1pPr>
          </a:lstStyle>
          <a:p>
            <a:pPr>
              <a:defRPr/>
            </a:pPr>
            <a:r>
              <a:rPr lang="fr-FR"/>
              <a:t>Modifiez le style du titre</a:t>
            </a:r>
          </a:p>
        </p:txBody>
      </p:sp>
      <p:sp>
        <p:nvSpPr>
          <p:cNvPr id="3" name="Espace réservé pour une image  2"/>
          <p:cNvSpPr>
            <a:spLocks noGrp="1"/>
          </p:cNvSpPr>
          <p:nvPr>
            <p:ph type="pic" idx="1"/>
          </p:nvPr>
        </p:nvSpPr>
        <p:spPr bwMode="auto">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defRPr/>
            </a:pPr>
            <a:endParaRPr lang="fr-FR"/>
          </a:p>
        </p:txBody>
      </p:sp>
      <p:sp>
        <p:nvSpPr>
          <p:cNvPr id="4" name="Espace réservé du texte 3"/>
          <p:cNvSpPr>
            <a:spLocks noGrp="1"/>
          </p:cNvSpPr>
          <p:nvPr>
            <p:ph type="body" sz="half" idx="2"/>
          </p:nvPr>
        </p:nvSpPr>
        <p:spPr bwMode="auto">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defRPr/>
            </a:pPr>
            <a:r>
              <a:rPr lang="fr-FR"/>
              <a:t>Modifiez les styles du texte du masque</a:t>
            </a:r>
            <a:endParaRPr/>
          </a:p>
        </p:txBody>
      </p:sp>
      <p:sp>
        <p:nvSpPr>
          <p:cNvPr id="7" name="Rectangle 5"/>
          <p:cNvSpPr>
            <a:spLocks noGrp="1" noChangeArrowheads="1"/>
          </p:cNvSpPr>
          <p:nvPr>
            <p:ph type="sldNum" idx="12"/>
          </p:nvPr>
        </p:nvSpPr>
        <p:spPr bwMode="auto">
          <a:ln/>
        </p:spPr>
        <p:txBody>
          <a:bodyPr/>
          <a:lstStyle>
            <a:lvl1pPr>
              <a:defRPr/>
            </a:lvl1pPr>
          </a:lstStyle>
          <a:p>
            <a:pPr>
              <a:defRPr/>
            </a:pPr>
            <a:fld id="{BFFC4E3C-CD93-A848-BAD9-61DF609E1F12}" type="slidenum">
              <a:rPr lang="fr-F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u texte vertical 2"/>
          <p:cNvSpPr>
            <a:spLocks noGrp="1"/>
          </p:cNvSpPr>
          <p:nvPr>
            <p:ph type="body" orient="vert" idx="1"/>
          </p:nvPr>
        </p:nvSpPr>
        <p:spPr bwMode="auto"/>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Rectangle 5"/>
          <p:cNvSpPr>
            <a:spLocks noGrp="1" noChangeArrowheads="1"/>
          </p:cNvSpPr>
          <p:nvPr>
            <p:ph type="sldNum" idx="12"/>
          </p:nvPr>
        </p:nvSpPr>
        <p:spPr bwMode="auto">
          <a:ln/>
        </p:spPr>
        <p:txBody>
          <a:bodyPr/>
          <a:lstStyle>
            <a:lvl1pPr>
              <a:defRPr/>
            </a:lvl1pPr>
          </a:lstStyle>
          <a:p>
            <a:pPr>
              <a:defRPr/>
            </a:pPr>
            <a:fld id="{EDDA5014-1580-694D-AE2A-2D36E409D7BC}" type="slidenum">
              <a:rPr lang="fr-F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2" name="Titre vertical 1"/>
          <p:cNvSpPr>
            <a:spLocks noGrp="1"/>
          </p:cNvSpPr>
          <p:nvPr>
            <p:ph type="title" orient="vert"/>
          </p:nvPr>
        </p:nvSpPr>
        <p:spPr bwMode="auto">
          <a:xfrm>
            <a:off x="6544800" y="227544"/>
            <a:ext cx="2136960" cy="5900300"/>
          </a:xfrm>
        </p:spPr>
        <p:txBody>
          <a:bodyPr vert="eaVert"/>
          <a:lstStyle/>
          <a:p>
            <a:pPr>
              <a:defRPr/>
            </a:pPr>
            <a:r>
              <a:rPr lang="fr-FR"/>
              <a:t>Modifiez le style du titre</a:t>
            </a:r>
          </a:p>
        </p:txBody>
      </p:sp>
      <p:sp>
        <p:nvSpPr>
          <p:cNvPr id="3" name="Espace réservé du texte vertical 2"/>
          <p:cNvSpPr>
            <a:spLocks noGrp="1"/>
          </p:cNvSpPr>
          <p:nvPr>
            <p:ph type="body" orient="vert" idx="1"/>
          </p:nvPr>
        </p:nvSpPr>
        <p:spPr bwMode="auto">
          <a:xfrm>
            <a:off x="131041" y="227544"/>
            <a:ext cx="6275520" cy="5900300"/>
          </a:xfrm>
        </p:spPr>
        <p:txBody>
          <a:bodyPr vert="eaVert"/>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6" name="Rectangle 5"/>
          <p:cNvSpPr>
            <a:spLocks noGrp="1" noChangeArrowheads="1"/>
          </p:cNvSpPr>
          <p:nvPr>
            <p:ph type="sldNum" idx="12"/>
          </p:nvPr>
        </p:nvSpPr>
        <p:spPr bwMode="auto">
          <a:ln/>
        </p:spPr>
        <p:txBody>
          <a:bodyPr/>
          <a:lstStyle>
            <a:lvl1pPr>
              <a:defRPr/>
            </a:lvl1pPr>
          </a:lstStyle>
          <a:p>
            <a:pPr>
              <a:defRPr/>
            </a:pPr>
            <a:fld id="{EC014556-A0BE-D445-AE35-EA657C0BF0EB}" type="slidenum">
              <a:rPr lang="fr-F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4" name="Espace réservé du pied de page 3"/>
          <p:cNvSpPr>
            <a:spLocks noGrp="1"/>
          </p:cNvSpPr>
          <p:nvPr>
            <p:ph type="ftr" sz="quarter" idx="11"/>
          </p:nvPr>
        </p:nvSpPr>
        <p:spPr bwMode="gray"/>
        <p:txBody>
          <a:bodyPr/>
          <a:lstStyle>
            <a:lvl1pPr>
              <a:defRPr/>
            </a:lvl1pPr>
          </a:lstStyle>
          <a:p>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2357965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722879" y="4406863"/>
            <a:ext cx="7771680" cy="1362383"/>
          </a:xfrm>
          <a:prstGeom prst="rect">
            <a:avLst/>
          </a:prstGeom>
        </p:spPr>
        <p:txBody>
          <a:bodyPr lIns="82945" tIns="41473" rIns="82945" bIns="41473" anchor="t"/>
          <a:lstStyle>
            <a:lvl1pPr algn="l">
              <a:defRPr sz="3600" b="1" cap="all"/>
            </a:lvl1pPr>
          </a:lstStyle>
          <a:p>
            <a:pPr>
              <a:defRPr/>
            </a:pPr>
            <a:r>
              <a:rPr lang="fr-FR"/>
              <a:t>Modifiez le style du titre</a:t>
            </a:r>
          </a:p>
        </p:txBody>
      </p:sp>
      <p:sp>
        <p:nvSpPr>
          <p:cNvPr id="3" name="Espace réservé du texte 2"/>
          <p:cNvSpPr>
            <a:spLocks noGrp="1"/>
          </p:cNvSpPr>
          <p:nvPr>
            <p:ph type="body" idx="1"/>
          </p:nvPr>
        </p:nvSpPr>
        <p:spPr bwMode="auto">
          <a:xfrm>
            <a:off x="722879" y="2906225"/>
            <a:ext cx="7771680" cy="1500638"/>
          </a:xfrm>
          <a:prstGeom prst="rect">
            <a:avLst/>
          </a:prstGeo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defRPr/>
            </a:pPr>
            <a:r>
              <a:rPr lang="fr-FR"/>
              <a:t>Modifiez les styles du texte du masque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p>
            <a:pPr>
              <a:defRPr/>
            </a:pPr>
            <a:r>
              <a:rPr lang="fr-FR"/>
              <a:t>Modifiez le style du titre</a:t>
            </a:r>
          </a:p>
        </p:txBody>
      </p:sp>
      <p:sp>
        <p:nvSpPr>
          <p:cNvPr id="3" name="Espace réservé du contenu 2"/>
          <p:cNvSpPr>
            <a:spLocks noGrp="1"/>
          </p:cNvSpPr>
          <p:nvPr>
            <p:ph sz="half" idx="1"/>
          </p:nvPr>
        </p:nvSpPr>
        <p:spPr bwMode="auto">
          <a:xfrm>
            <a:off x="457920" y="1600008"/>
            <a:ext cx="4044960" cy="452639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641121" y="1600008"/>
            <a:ext cx="4046400" cy="4526395"/>
          </a:xfrm>
          <a:prstGeom prst="rect">
            <a:avLst/>
          </a:prstGeo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lvl1pPr>
              <a:defRPr/>
            </a:lvl1pPr>
          </a:lstStyle>
          <a:p>
            <a:pPr>
              <a:defRPr/>
            </a:pPr>
            <a:r>
              <a:rPr lang="fr-FR"/>
              <a:t>Modifiez le style du titre</a:t>
            </a:r>
          </a:p>
        </p:txBody>
      </p:sp>
      <p:sp>
        <p:nvSpPr>
          <p:cNvPr id="3" name="Espace réservé du texte 2"/>
          <p:cNvSpPr>
            <a:spLocks noGrp="1"/>
          </p:cNvSpPr>
          <p:nvPr>
            <p:ph type="body" idx="1"/>
          </p:nvPr>
        </p:nvSpPr>
        <p:spPr bwMode="auto">
          <a:xfrm>
            <a:off x="457920" y="1535201"/>
            <a:ext cx="403920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defRPr/>
            </a:pPr>
            <a:r>
              <a:rPr lang="fr-FR"/>
              <a:t>Modifiez les styles du texte du masque</a:t>
            </a:r>
            <a:endParaRPr/>
          </a:p>
        </p:txBody>
      </p:sp>
      <p:sp>
        <p:nvSpPr>
          <p:cNvPr id="4" name="Espace réservé du contenu 3"/>
          <p:cNvSpPr>
            <a:spLocks noGrp="1"/>
          </p:cNvSpPr>
          <p:nvPr>
            <p:ph sz="half" idx="2"/>
          </p:nvPr>
        </p:nvSpPr>
        <p:spPr bwMode="auto">
          <a:xfrm>
            <a:off x="457920" y="2174628"/>
            <a:ext cx="403920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u texte 4"/>
          <p:cNvSpPr>
            <a:spLocks noGrp="1"/>
          </p:cNvSpPr>
          <p:nvPr>
            <p:ph type="body" sz="quarter" idx="3"/>
          </p:nvPr>
        </p:nvSpPr>
        <p:spPr bwMode="auto">
          <a:xfrm>
            <a:off x="4645441" y="1535201"/>
            <a:ext cx="4042080" cy="639427"/>
          </a:xfrm>
          <a:prstGeom prst="rect">
            <a:avLst/>
          </a:prstGeo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defRPr/>
            </a:pPr>
            <a:r>
              <a:rPr lang="fr-FR"/>
              <a:t>Modifiez les styles du texte du masque</a:t>
            </a:r>
            <a:endParaRPr/>
          </a:p>
        </p:txBody>
      </p:sp>
      <p:sp>
        <p:nvSpPr>
          <p:cNvPr id="6" name="Espace réservé du contenu 5"/>
          <p:cNvSpPr>
            <a:spLocks noGrp="1"/>
          </p:cNvSpPr>
          <p:nvPr>
            <p:ph sz="quarter" idx="4"/>
          </p:nvPr>
        </p:nvSpPr>
        <p:spPr bwMode="auto">
          <a:xfrm>
            <a:off x="4645441" y="2174628"/>
            <a:ext cx="4042080" cy="3951775"/>
          </a:xfrm>
          <a:prstGeom prst="rect">
            <a:avLst/>
          </a:prstGeo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1" y="275070"/>
            <a:ext cx="8229600" cy="1142039"/>
          </a:xfrm>
          <a:prstGeom prst="rect">
            <a:avLst/>
          </a:prstGeom>
        </p:spPr>
        <p:txBody>
          <a:bodyPr lIns="82945" tIns="41473" rIns="82945" bIns="41473"/>
          <a:lstStyle/>
          <a:p>
            <a:pPr>
              <a:defRPr/>
            </a:pPr>
            <a:r>
              <a:rPr lang="fr-FR"/>
              <a:t>Modifiez le style du 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457920" y="273629"/>
            <a:ext cx="3008160" cy="1160762"/>
          </a:xfrm>
          <a:prstGeom prst="rect">
            <a:avLst/>
          </a:prstGeom>
        </p:spPr>
        <p:txBody>
          <a:bodyPr lIns="82945" tIns="41473" rIns="82945" bIns="41473" anchor="b"/>
          <a:lstStyle>
            <a:lvl1pPr algn="l">
              <a:defRPr sz="1800" b="1"/>
            </a:lvl1pPr>
          </a:lstStyle>
          <a:p>
            <a:pPr>
              <a:defRPr/>
            </a:pPr>
            <a:r>
              <a:rPr lang="fr-FR"/>
              <a:t>Modifiez le style du titre</a:t>
            </a:r>
          </a:p>
        </p:txBody>
      </p:sp>
      <p:sp>
        <p:nvSpPr>
          <p:cNvPr id="3" name="Espace réservé du contenu 2"/>
          <p:cNvSpPr>
            <a:spLocks noGrp="1"/>
          </p:cNvSpPr>
          <p:nvPr>
            <p:ph idx="1"/>
          </p:nvPr>
        </p:nvSpPr>
        <p:spPr bwMode="auto">
          <a:xfrm>
            <a:off x="3575521" y="273629"/>
            <a:ext cx="5112000" cy="5852774"/>
          </a:xfrm>
          <a:prstGeom prst="rect">
            <a:avLst/>
          </a:prstGeo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texte 3"/>
          <p:cNvSpPr>
            <a:spLocks noGrp="1"/>
          </p:cNvSpPr>
          <p:nvPr>
            <p:ph type="body" sz="half" idx="2"/>
          </p:nvPr>
        </p:nvSpPr>
        <p:spPr bwMode="auto">
          <a:xfrm>
            <a:off x="457920" y="1434391"/>
            <a:ext cx="3008160" cy="4692013"/>
          </a:xfrm>
          <a:prstGeom prst="rect">
            <a:avLst/>
          </a:prstGeo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defRPr/>
            </a:pPr>
            <a:r>
              <a:rPr lang="fr-FR"/>
              <a:t>Modifiez les styles du texte du masque</a:t>
            </a:r>
            <a:endParaRPr/>
          </a:p>
        </p:txBody>
      </p:sp>
      <p:sp>
        <p:nvSpPr>
          <p:cNvPr id="5" name="Rectangle 3"/>
          <p:cNvSpPr>
            <a:spLocks noGrp="1" noChangeArrowheads="1"/>
          </p:cNvSpPr>
          <p:nvPr>
            <p:ph type="dt" idx="10"/>
          </p:nvPr>
        </p:nvSpPr>
        <p:spPr bwMode="auto">
          <a:xfrm>
            <a:off x="457200" y="6246813"/>
            <a:ext cx="2125663" cy="469900"/>
          </a:xfrm>
          <a:prstGeom prst="rect">
            <a:avLst/>
          </a:prstGeom>
          <a:ln/>
        </p:spPr>
        <p:txBody>
          <a:bodyPr/>
          <a:lstStyle>
            <a:lvl1pPr>
              <a:defRPr/>
            </a:lvl1pPr>
          </a:lstStyle>
          <a:p>
            <a:pPr>
              <a:defRPr/>
            </a:pPr>
            <a:endParaRPr lang="fr-FR"/>
          </a:p>
        </p:txBody>
      </p:sp>
      <p:sp>
        <p:nvSpPr>
          <p:cNvPr id="6" name="Rectangle 4"/>
          <p:cNvSpPr>
            <a:spLocks noGrp="1" noChangeArrowheads="1"/>
          </p:cNvSpPr>
          <p:nvPr>
            <p:ph type="ftr" idx="11"/>
          </p:nvPr>
        </p:nvSpPr>
        <p:spPr bwMode="auto">
          <a:xfrm>
            <a:off x="3127375" y="6246813"/>
            <a:ext cx="2895600" cy="469900"/>
          </a:xfrm>
          <a:prstGeom prst="rect">
            <a:avLst/>
          </a:prstGeom>
          <a:ln/>
        </p:spPr>
        <p:txBody>
          <a:bodyPr/>
          <a:lstStyle>
            <a:lvl1pPr>
              <a:defRPr/>
            </a:lvl1pPr>
          </a:lstStyle>
          <a:p>
            <a:pPr>
              <a:defRPr/>
            </a:pPr>
            <a:endParaRPr lang="fr-FR"/>
          </a:p>
        </p:txBody>
      </p:sp>
      <p:sp>
        <p:nvSpPr>
          <p:cNvPr id="7" name="Rectangle 5"/>
          <p:cNvSpPr>
            <a:spLocks noGrp="1" noChangeArrowheads="1"/>
          </p:cNvSpPr>
          <p:nvPr>
            <p:ph type="sldNum" idx="12"/>
          </p:nvPr>
        </p:nvSpPr>
        <p:spPr bwMode="auto">
          <a:xfrm>
            <a:off x="6556375" y="6246813"/>
            <a:ext cx="2127250" cy="469900"/>
          </a:xfrm>
          <a:prstGeom prst="rect">
            <a:avLst/>
          </a:prstGeom>
          <a:ln/>
        </p:spPr>
        <p:txBody>
          <a:bodyPr/>
          <a:lstStyle>
            <a:lvl1pPr>
              <a:defRPr/>
            </a:lvl1pPr>
          </a:lstStyle>
          <a:p>
            <a:pPr>
              <a:defRPr/>
            </a:pPr>
            <a:fld id="{BAEACC3F-C0BA-0B4A-8E4B-53C0455C1033}" type="slidenum">
              <a:rPr lang="fr-F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792801" y="4800025"/>
            <a:ext cx="5486400" cy="567420"/>
          </a:xfrm>
          <a:prstGeom prst="rect">
            <a:avLst/>
          </a:prstGeom>
        </p:spPr>
        <p:txBody>
          <a:bodyPr lIns="82945" tIns="41473" rIns="82945" bIns="41473" anchor="b"/>
          <a:lstStyle>
            <a:lvl1pPr algn="l">
              <a:defRPr sz="1800" b="1"/>
            </a:lvl1pPr>
          </a:lstStyle>
          <a:p>
            <a:pPr>
              <a:defRPr/>
            </a:pPr>
            <a:r>
              <a:rPr lang="fr-FR"/>
              <a:t>Modifiez le style du titre</a:t>
            </a:r>
          </a:p>
        </p:txBody>
      </p:sp>
      <p:sp>
        <p:nvSpPr>
          <p:cNvPr id="3" name="Espace réservé pour une image  2"/>
          <p:cNvSpPr>
            <a:spLocks noGrp="1"/>
          </p:cNvSpPr>
          <p:nvPr>
            <p:ph type="pic" idx="1"/>
          </p:nvPr>
        </p:nvSpPr>
        <p:spPr bwMode="auto">
          <a:xfrm>
            <a:off x="1792801" y="612065"/>
            <a:ext cx="5486400" cy="4115952"/>
          </a:xfrm>
          <a:prstGeom prst="rect">
            <a:avLst/>
          </a:prstGeom>
        </p:spPr>
        <p:txBody>
          <a:bodyPr rtlCol="0">
            <a:normAutofit/>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defRPr/>
            </a:pPr>
            <a:endParaRPr lang="fr-FR"/>
          </a:p>
        </p:txBody>
      </p:sp>
      <p:sp>
        <p:nvSpPr>
          <p:cNvPr id="4" name="Espace réservé du texte 3"/>
          <p:cNvSpPr>
            <a:spLocks noGrp="1"/>
          </p:cNvSpPr>
          <p:nvPr>
            <p:ph type="body" sz="half" idx="2"/>
          </p:nvPr>
        </p:nvSpPr>
        <p:spPr bwMode="auto">
          <a:xfrm>
            <a:off x="1792801" y="5367444"/>
            <a:ext cx="5486400" cy="805044"/>
          </a:xfrm>
          <a:prstGeom prst="rect">
            <a:avLst/>
          </a:prstGeo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5" name="Image 4"/>
          <p:cNvPicPr>
            <a:picLocks noChangeAspect="1"/>
          </p:cNvPicPr>
          <p:nvPr userDrawn="1"/>
        </p:nvPicPr>
        <p:blipFill>
          <a:blip r:embed="rId14"/>
          <a:stretch/>
        </p:blipFill>
        <p:spPr bwMode="auto">
          <a:xfrm>
            <a:off x="0" y="7904"/>
            <a:ext cx="9144000" cy="6842191"/>
          </a:xfrm>
          <a:prstGeom prst="rect">
            <a:avLst/>
          </a:prstGeom>
        </p:spPr>
      </p:pic>
      <p:sp>
        <p:nvSpPr>
          <p:cNvPr id="2" name="Espace réservé du texte 4"/>
          <p:cNvSpPr>
            <a:spLocks noGrp="1"/>
          </p:cNvSpPr>
          <p:nvPr>
            <p:ph type="body" idx="1"/>
          </p:nvPr>
        </p:nvSpPr>
        <p:spPr bwMode="auto">
          <a:xfrm>
            <a:off x="457200" y="1600200"/>
            <a:ext cx="8229600" cy="4525963"/>
          </a:xfrm>
          <a:prstGeom prst="rect">
            <a:avLst/>
          </a:prstGeom>
          <a:noFill/>
          <a:ln>
            <a:noFill/>
          </a:ln>
        </p:spPr>
        <p:txBody>
          <a:bodyPr vert="horz" wrap="square" lIns="82945" tIns="41473" rIns="82945" bIns="41473" numCol="1" anchor="t" anchorCtr="0" compatLnSpc="1">
            <a:prstTxWarp prst="textNoShape">
              <a:avLst/>
            </a:prstTxWarp>
          </a:bodyPr>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4" name="Rectangle 3"/>
          <p:cNvSpPr/>
          <p:nvPr userDrawn="1"/>
        </p:nvSpPr>
        <p:spPr bwMode="auto">
          <a:xfrm>
            <a:off x="0" y="6525344"/>
            <a:ext cx="9144000" cy="242631"/>
          </a:xfrm>
          <a:prstGeom prst="rect">
            <a:avLst/>
          </a:prstGeom>
        </p:spPr>
        <p:txBody>
          <a:bodyPr wrap="square">
            <a:spAutoFit/>
          </a:bodyPr>
          <a:lstStyle/>
          <a:p>
            <a:pPr algn="ctr">
              <a:defRPr/>
            </a:pPr>
            <a:r>
              <a:rPr lang="fr-FR" sz="1050" b="1">
                <a:solidFill>
                  <a:srgbClr val="336699"/>
                </a:solidFill>
                <a:latin typeface="Trebuchet MS"/>
              </a:rPr>
              <a:t>Association QuaRES  - 3191 route de Mende - 34093 Montpellier Cedex 5      Tél. : 04 67 04 31 85 - contact@quares.fr - www.quares.fr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406400">
        <a:lnSpc>
          <a:spcPct val="93000"/>
        </a:lnSpc>
        <a:spcBef>
          <a:spcPts val="0"/>
        </a:spcBef>
        <a:spcAft>
          <a:spcPts val="0"/>
        </a:spcAft>
        <a:buClr>
          <a:srgbClr val="000000"/>
        </a:buClr>
        <a:buSzPct val="100000"/>
        <a:buFont typeface="Times New Roman"/>
        <a:defRPr sz="3300">
          <a:solidFill>
            <a:schemeClr val="bg1"/>
          </a:solidFill>
          <a:latin typeface="+mj-lt"/>
          <a:ea typeface="ＭＳ Ｐゴシック"/>
          <a:cs typeface="ＭＳ Ｐゴシック"/>
        </a:defRPr>
      </a:lvl1pPr>
      <a:lvl2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2pPr>
      <a:lvl3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3pPr>
      <a:lvl4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4pPr>
      <a:lvl5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5pPr>
      <a:lvl6pPr marL="2280994"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6pPr>
      <a:lvl7pPr marL="2695720"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7pPr>
      <a:lvl8pPr marL="3110446"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8pPr>
      <a:lvl9pPr marL="3525172"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9pPr>
    </p:titleStyle>
    <p:bodyStyle>
      <a:lvl1pPr marL="309563" indent="-309563" algn="l" defTabSz="406400">
        <a:lnSpc>
          <a:spcPct val="93000"/>
        </a:lnSpc>
        <a:spcBef>
          <a:spcPts val="0"/>
        </a:spcBef>
        <a:spcAft>
          <a:spcPts val="1288"/>
        </a:spcAft>
        <a:buClr>
          <a:srgbClr val="000000"/>
        </a:buClr>
        <a:buSzPct val="100000"/>
        <a:buFont typeface="Times New Roman"/>
        <a:defRPr sz="2900">
          <a:solidFill>
            <a:srgbClr val="000000"/>
          </a:solidFill>
          <a:latin typeface="+mn-lt"/>
          <a:ea typeface="ＭＳ Ｐゴシック"/>
          <a:cs typeface="ＭＳ Ｐゴシック"/>
        </a:defRPr>
      </a:lvl1pPr>
      <a:lvl2pPr marL="673100" indent="-258763" algn="l" defTabSz="406400">
        <a:lnSpc>
          <a:spcPct val="93000"/>
        </a:lnSpc>
        <a:spcBef>
          <a:spcPts val="0"/>
        </a:spcBef>
        <a:spcAft>
          <a:spcPts val="1038"/>
        </a:spcAft>
        <a:buClr>
          <a:srgbClr val="000000"/>
        </a:buClr>
        <a:buSzPct val="100000"/>
        <a:buFont typeface="Times New Roman"/>
        <a:defRPr sz="2500">
          <a:solidFill>
            <a:srgbClr val="000000"/>
          </a:solidFill>
          <a:latin typeface="+mn-lt"/>
          <a:ea typeface="ＭＳ Ｐゴシック"/>
        </a:defRPr>
      </a:lvl2pPr>
      <a:lvl3pPr marL="1036638" indent="-206375" algn="l" defTabSz="406400">
        <a:lnSpc>
          <a:spcPct val="93000"/>
        </a:lnSpc>
        <a:spcBef>
          <a:spcPts val="0"/>
        </a:spcBef>
        <a:spcAft>
          <a:spcPts val="774"/>
        </a:spcAft>
        <a:buClr>
          <a:srgbClr val="000000"/>
        </a:buClr>
        <a:buSzPct val="100000"/>
        <a:buFont typeface="Times New Roman"/>
        <a:defRPr sz="2200">
          <a:solidFill>
            <a:srgbClr val="000000"/>
          </a:solidFill>
          <a:latin typeface="+mn-lt"/>
          <a:ea typeface="ＭＳ Ｐゴシック"/>
        </a:defRPr>
      </a:lvl3pPr>
      <a:lvl4pPr marL="1450975" indent="-206375" algn="l" defTabSz="406400">
        <a:lnSpc>
          <a:spcPct val="93000"/>
        </a:lnSpc>
        <a:spcBef>
          <a:spcPts val="0"/>
        </a:spcBef>
        <a:spcAft>
          <a:spcPts val="525"/>
        </a:spcAft>
        <a:buClr>
          <a:srgbClr val="000000"/>
        </a:buClr>
        <a:buSzPct val="100000"/>
        <a:buFont typeface="Times New Roman"/>
        <a:defRPr>
          <a:solidFill>
            <a:srgbClr val="000000"/>
          </a:solidFill>
          <a:latin typeface="+mn-lt"/>
          <a:ea typeface="ＭＳ Ｐゴシック"/>
        </a:defRPr>
      </a:lvl4pPr>
      <a:lvl5pPr marL="1865313" indent="-206375" algn="l" defTabSz="406400">
        <a:lnSpc>
          <a:spcPct val="93000"/>
        </a:lnSpc>
        <a:spcBef>
          <a:spcPts val="0"/>
        </a:spcBef>
        <a:spcAft>
          <a:spcPts val="263"/>
        </a:spcAft>
        <a:buClr>
          <a:srgbClr val="000000"/>
        </a:buClr>
        <a:buSzPct val="100000"/>
        <a:buFont typeface="Times New Roman"/>
        <a:defRPr>
          <a:solidFill>
            <a:srgbClr val="000000"/>
          </a:solidFill>
          <a:latin typeface="+mn-lt"/>
          <a:ea typeface="ＭＳ Ｐゴシック"/>
        </a:defRPr>
      </a:lvl5pPr>
      <a:lvl6pPr marL="2280994" indent="-207363" algn="l" defTabSz="407526">
        <a:lnSpc>
          <a:spcPct val="93000"/>
        </a:lnSpc>
        <a:spcBef>
          <a:spcPts val="0"/>
        </a:spcBef>
        <a:spcAft>
          <a:spcPts val="261"/>
        </a:spcAft>
        <a:buClr>
          <a:srgbClr val="000000"/>
        </a:buClr>
        <a:buSzPct val="100000"/>
        <a:buFont typeface="Times New Roman"/>
        <a:defRPr sz="1800">
          <a:solidFill>
            <a:srgbClr val="000000"/>
          </a:solidFill>
          <a:latin typeface="+mn-lt"/>
        </a:defRPr>
      </a:lvl6pPr>
      <a:lvl7pPr marL="2695720" indent="-207363" algn="l" defTabSz="407526">
        <a:lnSpc>
          <a:spcPct val="93000"/>
        </a:lnSpc>
        <a:spcBef>
          <a:spcPts val="0"/>
        </a:spcBef>
        <a:spcAft>
          <a:spcPts val="261"/>
        </a:spcAft>
        <a:buClr>
          <a:srgbClr val="000000"/>
        </a:buClr>
        <a:buSzPct val="100000"/>
        <a:buFont typeface="Times New Roman"/>
        <a:defRPr sz="1800">
          <a:solidFill>
            <a:srgbClr val="000000"/>
          </a:solidFill>
          <a:latin typeface="+mn-lt"/>
        </a:defRPr>
      </a:lvl7pPr>
      <a:lvl8pPr marL="3110446" indent="-207363" algn="l" defTabSz="407526">
        <a:lnSpc>
          <a:spcPct val="93000"/>
        </a:lnSpc>
        <a:spcBef>
          <a:spcPts val="0"/>
        </a:spcBef>
        <a:spcAft>
          <a:spcPts val="261"/>
        </a:spcAft>
        <a:buClr>
          <a:srgbClr val="000000"/>
        </a:buClr>
        <a:buSzPct val="100000"/>
        <a:buFont typeface="Times New Roman"/>
        <a:defRPr sz="1800">
          <a:solidFill>
            <a:srgbClr val="000000"/>
          </a:solidFill>
          <a:latin typeface="+mn-lt"/>
        </a:defRPr>
      </a:lvl8pPr>
      <a:lvl9pPr marL="3525172" indent="-207363" algn="l" defTabSz="407526">
        <a:lnSpc>
          <a:spcPct val="93000"/>
        </a:lnSpc>
        <a:spcBef>
          <a:spcPts val="0"/>
        </a:spcBef>
        <a:spcAft>
          <a:spcPts val="261"/>
        </a:spcAft>
        <a:buClr>
          <a:srgbClr val="000000"/>
        </a:buClr>
        <a:buSzPct val="100000"/>
        <a:buFont typeface="Times New Roman"/>
        <a:defRPr sz="1800">
          <a:solidFill>
            <a:srgbClr val="000000"/>
          </a:solidFill>
          <a:latin typeface="+mn-lt"/>
        </a:defRPr>
      </a:lvl9pPr>
    </p:bodyStyle>
    <p:otherStyle>
      <a:defPPr>
        <a:defRPr lang="fr-FR"/>
      </a:defPPr>
      <a:lvl1pPr marL="0" algn="l" defTabSz="829452">
        <a:defRPr sz="1600">
          <a:solidFill>
            <a:schemeClr val="tx1"/>
          </a:solidFill>
          <a:latin typeface="+mn-lt"/>
          <a:ea typeface="+mn-ea"/>
          <a:cs typeface="+mn-cs"/>
        </a:defRPr>
      </a:lvl1pPr>
      <a:lvl2pPr marL="414726" algn="l" defTabSz="829452">
        <a:defRPr sz="1600">
          <a:solidFill>
            <a:schemeClr val="tx1"/>
          </a:solidFill>
          <a:latin typeface="+mn-lt"/>
          <a:ea typeface="+mn-ea"/>
          <a:cs typeface="+mn-cs"/>
        </a:defRPr>
      </a:lvl2pPr>
      <a:lvl3pPr marL="829452" algn="l" defTabSz="829452">
        <a:defRPr sz="1600">
          <a:solidFill>
            <a:schemeClr val="tx1"/>
          </a:solidFill>
          <a:latin typeface="+mn-lt"/>
          <a:ea typeface="+mn-ea"/>
          <a:cs typeface="+mn-cs"/>
        </a:defRPr>
      </a:lvl3pPr>
      <a:lvl4pPr marL="1244178" algn="l" defTabSz="829452">
        <a:defRPr sz="1600">
          <a:solidFill>
            <a:schemeClr val="tx1"/>
          </a:solidFill>
          <a:latin typeface="+mn-lt"/>
          <a:ea typeface="+mn-ea"/>
          <a:cs typeface="+mn-cs"/>
        </a:defRPr>
      </a:lvl4pPr>
      <a:lvl5pPr marL="1658904" algn="l" defTabSz="829452">
        <a:defRPr sz="1600">
          <a:solidFill>
            <a:schemeClr val="tx1"/>
          </a:solidFill>
          <a:latin typeface="+mn-lt"/>
          <a:ea typeface="+mn-ea"/>
          <a:cs typeface="+mn-cs"/>
        </a:defRPr>
      </a:lvl5pPr>
      <a:lvl6pPr marL="2073631" algn="l" defTabSz="829452">
        <a:defRPr sz="1600">
          <a:solidFill>
            <a:schemeClr val="tx1"/>
          </a:solidFill>
          <a:latin typeface="+mn-lt"/>
          <a:ea typeface="+mn-ea"/>
          <a:cs typeface="+mn-cs"/>
        </a:defRPr>
      </a:lvl6pPr>
      <a:lvl7pPr marL="2488357" algn="l" defTabSz="829452">
        <a:defRPr sz="1600">
          <a:solidFill>
            <a:schemeClr val="tx1"/>
          </a:solidFill>
          <a:latin typeface="+mn-lt"/>
          <a:ea typeface="+mn-ea"/>
          <a:cs typeface="+mn-cs"/>
        </a:defRPr>
      </a:lvl7pPr>
      <a:lvl8pPr marL="2903083" algn="l" defTabSz="829452">
        <a:defRPr sz="1600">
          <a:solidFill>
            <a:schemeClr val="tx1"/>
          </a:solidFill>
          <a:latin typeface="+mn-lt"/>
          <a:ea typeface="+mn-ea"/>
          <a:cs typeface="+mn-cs"/>
        </a:defRPr>
      </a:lvl8pPr>
      <a:lvl9pPr marL="3317809" algn="l" defTabSz="829452">
        <a:defRPr sz="16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bwMode="auto">
        <a:xfrm>
          <a:off x="0" y="0"/>
          <a:ext cx="0" cy="0"/>
          <a:chOff x="0" y="0"/>
          <a:chExt cx="0" cy="0"/>
        </a:xfrm>
      </p:grpSpPr>
      <p:pic>
        <p:nvPicPr>
          <p:cNvPr id="4" name="Image 3"/>
          <p:cNvPicPr>
            <a:picLocks noChangeAspect="1"/>
          </p:cNvPicPr>
          <p:nvPr userDrawn="1"/>
        </p:nvPicPr>
        <p:blipFill>
          <a:blip r:embed="rId14"/>
          <a:stretch/>
        </p:blipFill>
        <p:spPr bwMode="auto">
          <a:xfrm>
            <a:off x="12630" y="0"/>
            <a:ext cx="9118740" cy="6858000"/>
          </a:xfrm>
          <a:prstGeom prst="rect">
            <a:avLst/>
          </a:prstGeom>
        </p:spPr>
      </p:pic>
      <p:sp>
        <p:nvSpPr>
          <p:cNvPr id="2051" name="Rectangle 1"/>
          <p:cNvSpPr>
            <a:spLocks noGrp="1" noChangeArrowheads="1"/>
          </p:cNvSpPr>
          <p:nvPr>
            <p:ph type="title"/>
          </p:nvPr>
        </p:nvSpPr>
        <p:spPr bwMode="auto">
          <a:xfrm>
            <a:off x="131763" y="44624"/>
            <a:ext cx="4572000" cy="1177925"/>
          </a:xfrm>
          <a:prstGeom prst="rect">
            <a:avLst/>
          </a:prstGeom>
          <a:noFill/>
          <a:ln>
            <a:noFill/>
          </a:ln>
          <a:effectLst/>
        </p:spPr>
        <p:txBody>
          <a:bodyPr vert="horz" wrap="square" lIns="0" tIns="0" rIns="0" bIns="0" numCol="1" anchor="ctr" anchorCtr="0" compatLnSpc="1">
            <a:prstTxWarp prst="textNoShape">
              <a:avLst/>
            </a:prstTxWarp>
          </a:bodyPr>
          <a:lstStyle/>
          <a:p>
            <a:pPr lvl="0">
              <a:defRPr/>
            </a:pPr>
            <a:r>
              <a:rPr lang="en-GB"/>
              <a:t>Cliquez pour éditer le format du texte-titre</a:t>
            </a:r>
            <a:endParaRPr/>
          </a:p>
        </p:txBody>
      </p:sp>
      <p:sp>
        <p:nvSpPr>
          <p:cNvPr id="2052" name="Rectangle 2"/>
          <p:cNvSpPr>
            <a:spLocks noGrp="1" noChangeArrowheads="1"/>
          </p:cNvSpPr>
          <p:nvPr>
            <p:ph type="body" idx="1"/>
          </p:nvPr>
        </p:nvSpPr>
        <p:spPr bwMode="auto">
          <a:xfrm>
            <a:off x="457200" y="1604963"/>
            <a:ext cx="8224838" cy="4522787"/>
          </a:xfrm>
          <a:prstGeom prst="rect">
            <a:avLst/>
          </a:prstGeom>
          <a:noFill/>
          <a:ln>
            <a:noFill/>
          </a:ln>
          <a:effectLst/>
        </p:spPr>
        <p:txBody>
          <a:bodyPr vert="horz" wrap="square" lIns="0" tIns="25471" rIns="0" bIns="0" numCol="1" anchor="t" anchorCtr="0" compatLnSpc="1">
            <a:prstTxWarp prst="textNoShape">
              <a:avLst/>
            </a:prstTxWarp>
          </a:bodyPr>
          <a:lstStyle/>
          <a:p>
            <a:pPr lvl="0">
              <a:defRPr/>
            </a:pPr>
            <a:r>
              <a:rPr lang="en-GB"/>
              <a:t>Cliquez pour éditer le format du plan de texte</a:t>
            </a:r>
          </a:p>
          <a:p>
            <a:pPr lvl="1">
              <a:defRPr/>
            </a:pPr>
            <a:r>
              <a:rPr lang="en-GB"/>
              <a:t>Second niveau de plan</a:t>
            </a:r>
            <a:endParaRPr/>
          </a:p>
          <a:p>
            <a:pPr lvl="2">
              <a:defRPr/>
            </a:pPr>
            <a:r>
              <a:rPr lang="en-GB"/>
              <a:t>Troisième niveau de plan</a:t>
            </a:r>
            <a:endParaRPr/>
          </a:p>
          <a:p>
            <a:pPr lvl="3">
              <a:defRPr/>
            </a:pPr>
            <a:r>
              <a:rPr lang="en-GB"/>
              <a:t>Quatrième niveau de plan</a:t>
            </a:r>
          </a:p>
          <a:p>
            <a:pPr lvl="4">
              <a:defRPr/>
            </a:pPr>
            <a:r>
              <a:rPr lang="en-GB"/>
              <a:t>Cinquième niveau de plan</a:t>
            </a:r>
            <a:endParaRPr/>
          </a:p>
          <a:p>
            <a:pPr lvl="4">
              <a:defRPr/>
            </a:pPr>
            <a:r>
              <a:rPr lang="en-GB"/>
              <a:t>Sixième niveau de plan</a:t>
            </a:r>
            <a:endParaRPr/>
          </a:p>
          <a:p>
            <a:pPr lvl="4">
              <a:defRPr/>
            </a:pPr>
            <a:r>
              <a:rPr lang="en-GB"/>
              <a:t>Septième niveau de plan</a:t>
            </a:r>
            <a:endParaRPr/>
          </a:p>
          <a:p>
            <a:pPr lvl="4">
              <a:defRPr/>
            </a:pPr>
            <a:r>
              <a:rPr lang="en-GB"/>
              <a:t>Huitième niveau de plan</a:t>
            </a:r>
            <a:endParaRPr/>
          </a:p>
          <a:p>
            <a:pPr lvl="4">
              <a:defRPr/>
            </a:pPr>
            <a:r>
              <a:rPr lang="en-GB"/>
              <a:t>Neuvième niveau de plan</a:t>
            </a:r>
            <a:endParaRPr/>
          </a:p>
        </p:txBody>
      </p:sp>
      <p:sp>
        <p:nvSpPr>
          <p:cNvPr id="2053" name="Rectangle 5"/>
          <p:cNvSpPr>
            <a:spLocks noGrp="1" noChangeArrowheads="1"/>
          </p:cNvSpPr>
          <p:nvPr>
            <p:ph type="sldNum"/>
          </p:nvPr>
        </p:nvSpPr>
        <p:spPr bwMode="auto">
          <a:xfrm>
            <a:off x="8138418" y="6540326"/>
            <a:ext cx="754062" cy="273050"/>
          </a:xfrm>
          <a:prstGeom prst="rect">
            <a:avLst/>
          </a:prstGeom>
          <a:noFill/>
          <a:ln>
            <a:noFill/>
          </a:ln>
          <a:effec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a:cs typeface="+mn-cs"/>
              </a:defRPr>
            </a:lvl1pPr>
          </a:lstStyle>
          <a:p>
            <a:pPr>
              <a:defRPr/>
            </a:pPr>
            <a:fld id="{1BB59B4F-60FA-6C49-810D-4E0CA62E62D7}" type="slidenum">
              <a:rPr lang="fr-FR"/>
              <a:t>‹N°›</a:t>
            </a:fld>
            <a:endParaRPr lang="fr-FR"/>
          </a:p>
        </p:txBody>
      </p:sp>
      <p:sp>
        <p:nvSpPr>
          <p:cNvPr id="7" name="Espace réservé du pied de page 1"/>
          <p:cNvSpPr txBox="1"/>
          <p:nvPr userDrawn="1"/>
        </p:nvSpPr>
        <p:spPr bwMode="auto">
          <a:xfrm>
            <a:off x="107949" y="6552728"/>
            <a:ext cx="7667625" cy="332656"/>
          </a:xfrm>
          <a:prstGeom prst="rect">
            <a:avLst/>
          </a:prstGeom>
        </p:spPr>
        <p:txBody>
          <a:bodyPr/>
          <a:lstStyle>
            <a:defPPr>
              <a:defRPr lang="en-GB"/>
            </a:defPPr>
            <a:lvl1pPr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1pPr>
            <a:lvl2pPr marL="673100" indent="-258763"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2pPr>
            <a:lvl3pPr marL="1036638"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3pPr>
            <a:lvl4pPr marL="1450975"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4pPr>
            <a:lvl5pPr marL="1865313" indent="-206375" algn="l" defTabSz="406400">
              <a:lnSpc>
                <a:spcPct val="93000"/>
              </a:lnSpc>
              <a:spcBef>
                <a:spcPts val="0"/>
              </a:spcBef>
              <a:spcAft>
                <a:spcPts val="0"/>
              </a:spcAft>
              <a:buClr>
                <a:srgbClr val="000000"/>
              </a:buClr>
              <a:buSzPct val="100000"/>
              <a:buFont typeface="Times New Roman"/>
              <a:defRPr>
                <a:solidFill>
                  <a:schemeClr val="bg1"/>
                </a:solidFill>
                <a:latin typeface="Arial"/>
                <a:ea typeface="ＭＳ Ｐゴシック"/>
                <a:cs typeface="ＭＳ Ｐゴシック"/>
              </a:defRPr>
            </a:lvl5pPr>
            <a:lvl6pPr marL="2286000" algn="l" defTabSz="457200">
              <a:defRPr>
                <a:solidFill>
                  <a:schemeClr val="bg1"/>
                </a:solidFill>
                <a:latin typeface="Arial"/>
                <a:ea typeface="ＭＳ Ｐゴシック"/>
                <a:cs typeface="ＭＳ Ｐゴシック"/>
              </a:defRPr>
            </a:lvl6pPr>
            <a:lvl7pPr marL="2743200" algn="l" defTabSz="457200">
              <a:defRPr>
                <a:solidFill>
                  <a:schemeClr val="bg1"/>
                </a:solidFill>
                <a:latin typeface="Arial"/>
                <a:ea typeface="ＭＳ Ｐゴシック"/>
                <a:cs typeface="ＭＳ Ｐゴシック"/>
              </a:defRPr>
            </a:lvl7pPr>
            <a:lvl8pPr marL="3200400" algn="l" defTabSz="457200">
              <a:defRPr>
                <a:solidFill>
                  <a:schemeClr val="bg1"/>
                </a:solidFill>
                <a:latin typeface="Arial"/>
                <a:ea typeface="ＭＳ Ｐゴシック"/>
                <a:cs typeface="ＭＳ Ｐゴシック"/>
              </a:defRPr>
            </a:lvl8pPr>
            <a:lvl9pPr marL="3657600" algn="l" defTabSz="457200">
              <a:defRPr>
                <a:solidFill>
                  <a:schemeClr val="bg1"/>
                </a:solidFill>
                <a:latin typeface="Arial"/>
                <a:ea typeface="ＭＳ Ｐゴシック"/>
                <a:cs typeface="ＭＳ Ｐゴシック"/>
              </a:defRPr>
            </a:lvl9pPr>
          </a:lstStyle>
          <a:p>
            <a:pPr algn="l">
              <a:defRPr/>
            </a:pPr>
            <a:r>
              <a:rPr lang="fr-FR" sz="1000" b="1">
                <a:latin typeface="Trebuchet MS"/>
              </a:rPr>
              <a:t>21</a:t>
            </a:r>
            <a:r>
              <a:rPr lang="fr-FR" sz="1000" b="1" baseline="30000">
                <a:latin typeface="Trebuchet MS"/>
              </a:rPr>
              <a:t>ème</a:t>
            </a:r>
            <a:r>
              <a:rPr lang="fr-FR" sz="1000" b="1">
                <a:latin typeface="Trebuchet MS"/>
              </a:rPr>
              <a:t> École Qualité et Responsabilité Sociétale en Recherche et en Enseignement Supérieur    du 12 au 14 septembre 2023</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406400">
        <a:lnSpc>
          <a:spcPct val="93000"/>
        </a:lnSpc>
        <a:spcBef>
          <a:spcPts val="0"/>
        </a:spcBef>
        <a:spcAft>
          <a:spcPts val="0"/>
        </a:spcAft>
        <a:buClr>
          <a:srgbClr val="000000"/>
        </a:buClr>
        <a:buSzPct val="100000"/>
        <a:buFont typeface="Times New Roman"/>
        <a:defRPr sz="2200">
          <a:solidFill>
            <a:schemeClr val="bg1"/>
          </a:solidFill>
          <a:latin typeface="+mj-lt"/>
          <a:ea typeface="ＭＳ Ｐゴシック"/>
          <a:cs typeface="ＭＳ Ｐゴシック"/>
        </a:defRPr>
      </a:lvl1pPr>
      <a:lvl2pPr algn="l" defTabSz="406400">
        <a:lnSpc>
          <a:spcPct val="93000"/>
        </a:lnSpc>
        <a:spcBef>
          <a:spcPts val="0"/>
        </a:spcBef>
        <a:spcAft>
          <a:spcPts val="0"/>
        </a:spcAft>
        <a:buClr>
          <a:srgbClr val="000000"/>
        </a:buClr>
        <a:buSzPct val="100000"/>
        <a:buFont typeface="Times New Roman"/>
        <a:defRPr sz="2200">
          <a:solidFill>
            <a:schemeClr val="bg1"/>
          </a:solidFill>
          <a:latin typeface="Verdana"/>
          <a:ea typeface="ＭＳ Ｐゴシック"/>
          <a:cs typeface="ＭＳ Ｐゴシック"/>
        </a:defRPr>
      </a:lvl2pPr>
      <a:lvl3pPr algn="l" defTabSz="406400">
        <a:lnSpc>
          <a:spcPct val="93000"/>
        </a:lnSpc>
        <a:spcBef>
          <a:spcPts val="0"/>
        </a:spcBef>
        <a:spcAft>
          <a:spcPts val="0"/>
        </a:spcAft>
        <a:buClr>
          <a:srgbClr val="000000"/>
        </a:buClr>
        <a:buSzPct val="100000"/>
        <a:buFont typeface="Times New Roman"/>
        <a:defRPr sz="2200">
          <a:solidFill>
            <a:schemeClr val="bg1"/>
          </a:solidFill>
          <a:latin typeface="Verdana"/>
          <a:ea typeface="ＭＳ Ｐゴシック"/>
          <a:cs typeface="ＭＳ Ｐゴシック"/>
        </a:defRPr>
      </a:lvl3pPr>
      <a:lvl4pPr algn="l" defTabSz="406400">
        <a:lnSpc>
          <a:spcPct val="93000"/>
        </a:lnSpc>
        <a:spcBef>
          <a:spcPts val="0"/>
        </a:spcBef>
        <a:spcAft>
          <a:spcPts val="0"/>
        </a:spcAft>
        <a:buClr>
          <a:srgbClr val="000000"/>
        </a:buClr>
        <a:buSzPct val="100000"/>
        <a:buFont typeface="Times New Roman"/>
        <a:defRPr sz="2200">
          <a:solidFill>
            <a:schemeClr val="bg1"/>
          </a:solidFill>
          <a:latin typeface="Verdana"/>
          <a:ea typeface="ＭＳ Ｐゴシック"/>
          <a:cs typeface="ＭＳ Ｐゴシック"/>
        </a:defRPr>
      </a:lvl4pPr>
      <a:lvl5pPr algn="l" defTabSz="406400">
        <a:lnSpc>
          <a:spcPct val="93000"/>
        </a:lnSpc>
        <a:spcBef>
          <a:spcPts val="0"/>
        </a:spcBef>
        <a:spcAft>
          <a:spcPts val="0"/>
        </a:spcAft>
        <a:buClr>
          <a:srgbClr val="000000"/>
        </a:buClr>
        <a:buSzPct val="100000"/>
        <a:buFont typeface="Times New Roman"/>
        <a:defRPr sz="2200">
          <a:solidFill>
            <a:schemeClr val="bg1"/>
          </a:solidFill>
          <a:latin typeface="Verdana"/>
          <a:ea typeface="ＭＳ Ｐゴシック"/>
          <a:cs typeface="ＭＳ Ｐゴシック"/>
        </a:defRPr>
      </a:lvl5pPr>
      <a:lvl6pPr marL="2280994"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6pPr>
      <a:lvl7pPr marL="2695720"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7pPr>
      <a:lvl8pPr marL="3110446"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8pPr>
      <a:lvl9pPr marL="3525172"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9pPr>
    </p:titleStyle>
    <p:bodyStyle>
      <a:lvl1pPr marL="309563" indent="-309563" algn="l" defTabSz="406400">
        <a:lnSpc>
          <a:spcPct val="93000"/>
        </a:lnSpc>
        <a:spcBef>
          <a:spcPts val="0"/>
        </a:spcBef>
        <a:spcAft>
          <a:spcPts val="1288"/>
        </a:spcAft>
        <a:buClr>
          <a:srgbClr val="000000"/>
        </a:buClr>
        <a:buSzPct val="100000"/>
        <a:buFont typeface="Times New Roman"/>
        <a:defRPr sz="2500" b="1">
          <a:solidFill>
            <a:srgbClr val="336699"/>
          </a:solidFill>
          <a:latin typeface="+mn-lt"/>
          <a:ea typeface="ＭＳ Ｐゴシック"/>
          <a:cs typeface="ＭＳ Ｐゴシック"/>
        </a:defRPr>
      </a:lvl1pPr>
      <a:lvl2pPr marL="673100" indent="-258763" algn="l" defTabSz="406400">
        <a:lnSpc>
          <a:spcPct val="93000"/>
        </a:lnSpc>
        <a:spcBef>
          <a:spcPts val="0"/>
        </a:spcBef>
        <a:spcAft>
          <a:spcPts val="1038"/>
        </a:spcAft>
        <a:buClr>
          <a:srgbClr val="000000"/>
        </a:buClr>
        <a:buSzPct val="100000"/>
        <a:buFont typeface="Times New Roman"/>
        <a:defRPr sz="2200" b="1">
          <a:solidFill>
            <a:srgbClr val="336699"/>
          </a:solidFill>
          <a:latin typeface="+mn-lt"/>
          <a:ea typeface="ＭＳ Ｐゴシック"/>
        </a:defRPr>
      </a:lvl2pPr>
      <a:lvl3pPr marL="1036638" indent="-206375" algn="l" defTabSz="406400">
        <a:lnSpc>
          <a:spcPct val="93000"/>
        </a:lnSpc>
        <a:spcBef>
          <a:spcPts val="0"/>
        </a:spcBef>
        <a:spcAft>
          <a:spcPts val="774"/>
        </a:spcAft>
        <a:buClr>
          <a:srgbClr val="000000"/>
        </a:buClr>
        <a:buSzPct val="100000"/>
        <a:buFont typeface="Times New Roman"/>
        <a:defRPr>
          <a:solidFill>
            <a:srgbClr val="99CC00"/>
          </a:solidFill>
          <a:latin typeface="+mn-lt"/>
          <a:ea typeface="ＭＳ Ｐゴシック"/>
        </a:defRPr>
      </a:lvl3pPr>
      <a:lvl4pPr marL="1450975" indent="-206375" algn="l" defTabSz="406400">
        <a:lnSpc>
          <a:spcPct val="93000"/>
        </a:lnSpc>
        <a:spcBef>
          <a:spcPts val="0"/>
        </a:spcBef>
        <a:spcAft>
          <a:spcPts val="525"/>
        </a:spcAft>
        <a:buClr>
          <a:srgbClr val="000000"/>
        </a:buClr>
        <a:buSzPct val="100000"/>
        <a:buFont typeface="Times New Roman"/>
        <a:defRPr>
          <a:solidFill>
            <a:srgbClr val="000000"/>
          </a:solidFill>
          <a:latin typeface="+mn-lt"/>
          <a:ea typeface="ＭＳ Ｐゴシック"/>
        </a:defRPr>
      </a:lvl4pPr>
      <a:lvl5pPr marL="1865313" indent="-206375" algn="l" defTabSz="406400">
        <a:lnSpc>
          <a:spcPct val="93000"/>
        </a:lnSpc>
        <a:spcBef>
          <a:spcPts val="0"/>
        </a:spcBef>
        <a:spcAft>
          <a:spcPts val="263"/>
        </a:spcAft>
        <a:buClr>
          <a:srgbClr val="000000"/>
        </a:buClr>
        <a:buSzPct val="100000"/>
        <a:buFont typeface="Times New Roman"/>
        <a:defRPr>
          <a:solidFill>
            <a:srgbClr val="000000"/>
          </a:solidFill>
          <a:latin typeface="+mn-lt"/>
          <a:ea typeface="ＭＳ Ｐゴシック"/>
        </a:defRPr>
      </a:lvl5pPr>
      <a:lvl6pPr marL="2280994"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6pPr>
      <a:lvl7pPr marL="2695720"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7pPr>
      <a:lvl8pPr marL="3110446"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8pPr>
      <a:lvl9pPr marL="3525172"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9pPr>
    </p:bodyStyle>
    <p:otherStyle>
      <a:defPPr>
        <a:defRPr lang="fr-FR"/>
      </a:defPPr>
      <a:lvl1pPr marL="0" algn="l" defTabSz="829452">
        <a:defRPr sz="1600">
          <a:solidFill>
            <a:schemeClr val="tx1"/>
          </a:solidFill>
          <a:latin typeface="+mn-lt"/>
          <a:ea typeface="+mn-ea"/>
          <a:cs typeface="+mn-cs"/>
        </a:defRPr>
      </a:lvl1pPr>
      <a:lvl2pPr marL="414726" algn="l" defTabSz="829452">
        <a:defRPr sz="1600">
          <a:solidFill>
            <a:schemeClr val="tx1"/>
          </a:solidFill>
          <a:latin typeface="+mn-lt"/>
          <a:ea typeface="+mn-ea"/>
          <a:cs typeface="+mn-cs"/>
        </a:defRPr>
      </a:lvl2pPr>
      <a:lvl3pPr marL="829452" algn="l" defTabSz="829452">
        <a:defRPr sz="1600">
          <a:solidFill>
            <a:schemeClr val="tx1"/>
          </a:solidFill>
          <a:latin typeface="+mn-lt"/>
          <a:ea typeface="+mn-ea"/>
          <a:cs typeface="+mn-cs"/>
        </a:defRPr>
      </a:lvl3pPr>
      <a:lvl4pPr marL="1244178" algn="l" defTabSz="829452">
        <a:defRPr sz="1600">
          <a:solidFill>
            <a:schemeClr val="tx1"/>
          </a:solidFill>
          <a:latin typeface="+mn-lt"/>
          <a:ea typeface="+mn-ea"/>
          <a:cs typeface="+mn-cs"/>
        </a:defRPr>
      </a:lvl4pPr>
      <a:lvl5pPr marL="1658904" algn="l" defTabSz="829452">
        <a:defRPr sz="1600">
          <a:solidFill>
            <a:schemeClr val="tx1"/>
          </a:solidFill>
          <a:latin typeface="+mn-lt"/>
          <a:ea typeface="+mn-ea"/>
          <a:cs typeface="+mn-cs"/>
        </a:defRPr>
      </a:lvl5pPr>
      <a:lvl6pPr marL="2073631" algn="l" defTabSz="829452">
        <a:defRPr sz="1600">
          <a:solidFill>
            <a:schemeClr val="tx1"/>
          </a:solidFill>
          <a:latin typeface="+mn-lt"/>
          <a:ea typeface="+mn-ea"/>
          <a:cs typeface="+mn-cs"/>
        </a:defRPr>
      </a:lvl6pPr>
      <a:lvl7pPr marL="2488357" algn="l" defTabSz="829452">
        <a:defRPr sz="1600">
          <a:solidFill>
            <a:schemeClr val="tx1"/>
          </a:solidFill>
          <a:latin typeface="+mn-lt"/>
          <a:ea typeface="+mn-ea"/>
          <a:cs typeface="+mn-cs"/>
        </a:defRPr>
      </a:lvl7pPr>
      <a:lvl8pPr marL="2903083" algn="l" defTabSz="829452">
        <a:defRPr sz="1600">
          <a:solidFill>
            <a:schemeClr val="tx1"/>
          </a:solidFill>
          <a:latin typeface="+mn-lt"/>
          <a:ea typeface="+mn-ea"/>
          <a:cs typeface="+mn-cs"/>
        </a:defRPr>
      </a:lvl8pPr>
      <a:lvl9pPr marL="3317809" algn="l" defTabSz="829452">
        <a:defRPr sz="16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hyperlink" Target="https://www.messervices.etudiant.gouv.fr/envole/"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2" Type="http://schemas.openxmlformats.org/officeDocument/2006/relationships/hyperlink" Target="mailto:Catherine.thibault@enseignementsup.gouv.fr"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hyperlink" Target="https://www.legifrance.gouv.fr/jorf/id/JORFTEXT000036062624#:~:text=Dans%20les%20r%C3%A9sum%C3%A9s-,D%C3%A9cret%20n%C2%B0%202017%2D1586%20du%2020%20novembre%202017%20relatif,interminist%C3%A9riel%20%C3%A0%20la%20transformation%20publique&amp;text=Notice%20%3A%20le%20d%C3%A9cret%20a%20pour,sera%20conduite%20la%20transformation%20publique."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hyperlink" Target="https://www.modernisation.gouv.fr/files/2023-05/Dossier%20de%20presse%20-%207e%20Comit%C3%A9%20interminist%C3%A9riel%20de%20la%20Transformation%20publique%20-%2009.05.2023.pdf"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074" name="Rectangle 4"/>
          <p:cNvSpPr>
            <a:spLocks noGrp="1" noChangeArrowheads="1"/>
          </p:cNvSpPr>
          <p:nvPr>
            <p:ph type="ctrTitle"/>
          </p:nvPr>
        </p:nvSpPr>
        <p:spPr bwMode="auto">
          <a:xfrm>
            <a:off x="327272" y="3284984"/>
            <a:ext cx="7773120" cy="1656184"/>
          </a:xfrm>
        </p:spPr>
        <p:txBody>
          <a:bodyPr vert="horz" wrap="square" lIns="0" tIns="0" rIns="0" bIns="0" numCol="1" anchor="ctr" anchorCtr="0" compatLnSpc="1">
            <a:prstTxWarp prst="textNoShape">
              <a:avLst/>
            </a:prstTxWarp>
          </a:bodyPr>
          <a:lstStyle/>
          <a:p>
            <a:pPr defTabSz="407526">
              <a:defRPr/>
            </a:pPr>
            <a:r>
              <a:rPr lang="fr-FR" dirty="0"/>
              <a:t>Le programme SP+ </a:t>
            </a:r>
            <a:r>
              <a:rPr lang="fr-FR" dirty="0" smtClean="0"/>
              <a:t/>
            </a:r>
            <a:br>
              <a:rPr lang="fr-FR" dirty="0" smtClean="0"/>
            </a:br>
            <a:r>
              <a:rPr lang="fr-FR" dirty="0" smtClean="0"/>
              <a:t>dans </a:t>
            </a:r>
            <a:r>
              <a:rPr lang="fr-FR" dirty="0"/>
              <a:t>l’enseignement supérieur et la recherche</a:t>
            </a:r>
            <a:endParaRPr lang="fr-FR" sz="3000" dirty="0">
              <a:latin typeface="Trebuchet MS"/>
              <a:cs typeface="Arial"/>
            </a:endParaRPr>
          </a:p>
        </p:txBody>
      </p:sp>
      <p:sp>
        <p:nvSpPr>
          <p:cNvPr id="4" name="Rectangle 4"/>
          <p:cNvSpPr txBox="1">
            <a:spLocks noChangeArrowheads="1"/>
          </p:cNvSpPr>
          <p:nvPr/>
        </p:nvSpPr>
        <p:spPr bwMode="auto">
          <a:xfrm>
            <a:off x="327272" y="4869159"/>
            <a:ext cx="7773120" cy="951220"/>
          </a:xfrm>
          <a:prstGeom prst="rect">
            <a:avLst/>
          </a:prstGeom>
        </p:spPr>
        <p:txBody>
          <a:bodyPr vert="horz" wrap="square" lIns="0" tIns="0" rIns="0" bIns="0" numCol="1" anchor="ctr" anchorCtr="0" compatLnSpc="1">
            <a:prstTxWarp prst="textNoShape">
              <a:avLst/>
            </a:prstTxWarp>
          </a:bodyPr>
          <a:lstStyle>
            <a:lvl1pPr algn="l" defTabSz="406400">
              <a:lnSpc>
                <a:spcPct val="93000"/>
              </a:lnSpc>
              <a:spcBef>
                <a:spcPts val="0"/>
              </a:spcBef>
              <a:spcAft>
                <a:spcPts val="0"/>
              </a:spcAft>
              <a:buClr>
                <a:srgbClr val="000000"/>
              </a:buClr>
              <a:buSzPct val="100000"/>
              <a:buFont typeface="Times New Roman"/>
              <a:defRPr sz="3300">
                <a:solidFill>
                  <a:schemeClr val="bg1"/>
                </a:solidFill>
                <a:latin typeface="+mj-lt"/>
                <a:ea typeface="ＭＳ Ｐゴシック"/>
                <a:cs typeface="ＭＳ Ｐゴシック"/>
              </a:defRPr>
            </a:lvl1pPr>
            <a:lvl2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2pPr>
            <a:lvl3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3pPr>
            <a:lvl4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4pPr>
            <a:lvl5pPr algn="l" defTabSz="406400">
              <a:lnSpc>
                <a:spcPct val="93000"/>
              </a:lnSpc>
              <a:spcBef>
                <a:spcPts val="0"/>
              </a:spcBef>
              <a:spcAft>
                <a:spcPts val="0"/>
              </a:spcAft>
              <a:buClr>
                <a:srgbClr val="000000"/>
              </a:buClr>
              <a:buSzPct val="100000"/>
              <a:buFont typeface="Times New Roman"/>
              <a:defRPr sz="3300">
                <a:solidFill>
                  <a:schemeClr val="bg1"/>
                </a:solidFill>
                <a:latin typeface="Verdana"/>
                <a:ea typeface="ＭＳ Ｐゴシック"/>
                <a:cs typeface="ＭＳ Ｐゴシック"/>
              </a:defRPr>
            </a:lvl5pPr>
            <a:lvl6pPr marL="2280994"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6pPr>
            <a:lvl7pPr marL="2695720"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7pPr>
            <a:lvl8pPr marL="3110446"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8pPr>
            <a:lvl9pPr marL="3525172" indent="-207363" algn="ctr" defTabSz="407526">
              <a:lnSpc>
                <a:spcPct val="93000"/>
              </a:lnSpc>
              <a:spcBef>
                <a:spcPts val="0"/>
              </a:spcBef>
              <a:spcAft>
                <a:spcPts val="0"/>
              </a:spcAft>
              <a:buClr>
                <a:srgbClr val="000000"/>
              </a:buClr>
              <a:buSzPct val="100000"/>
              <a:buFont typeface="Times New Roman"/>
              <a:defRPr sz="4000">
                <a:solidFill>
                  <a:srgbClr val="000000"/>
                </a:solidFill>
                <a:latin typeface="Arial"/>
              </a:defRPr>
            </a:lvl9pPr>
          </a:lstStyle>
          <a:p>
            <a:pPr defTabSz="407526">
              <a:defRPr/>
            </a:pPr>
            <a:r>
              <a:rPr lang="fr-FR" sz="1600" dirty="0" smtClean="0">
                <a:latin typeface="Trebuchet MS"/>
                <a:cs typeface="Arial"/>
              </a:rPr>
              <a:t>Catherine THIBAULT, Cheffe de projet « Transformation de l’action publique »</a:t>
            </a:r>
          </a:p>
          <a:p>
            <a:pPr defTabSz="407526">
              <a:defRPr/>
            </a:pPr>
            <a:r>
              <a:rPr lang="fr-FR" sz="1600" dirty="0" smtClean="0">
                <a:latin typeface="Trebuchet MS"/>
                <a:cs typeface="Arial"/>
              </a:rPr>
              <a:t>Ministère de l’Enseignement supérieur et de la Recherche, DGESIP</a:t>
            </a:r>
            <a:endParaRPr lang="fr-FR" sz="1600" dirty="0">
              <a:latin typeface="Trebuchet MS"/>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7" y="260648"/>
            <a:ext cx="8424000" cy="960000"/>
          </a:xfrm>
        </p:spPr>
        <p:txBody>
          <a:bodyPr/>
          <a:lstStyle/>
          <a:p>
            <a:r>
              <a:rPr lang="fr-FR" dirty="0" smtClean="0"/>
              <a:t>Spécificités de l’ESR</a:t>
            </a:r>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9</a:t>
            </a:fld>
            <a:endParaRPr lang="fr-FR" dirty="0"/>
          </a:p>
        </p:txBody>
      </p:sp>
      <p:sp>
        <p:nvSpPr>
          <p:cNvPr id="5" name="Espace réservé du texte 4"/>
          <p:cNvSpPr>
            <a:spLocks noGrp="1"/>
          </p:cNvSpPr>
          <p:nvPr>
            <p:ph type="body" sz="quarter" idx="13"/>
          </p:nvPr>
        </p:nvSpPr>
        <p:spPr>
          <a:xfrm>
            <a:off x="359997" y="1988840"/>
            <a:ext cx="8424001" cy="3374400"/>
          </a:xfrm>
        </p:spPr>
        <p:txBody>
          <a:bodyPr/>
          <a:lstStyle/>
          <a:p>
            <a:pPr marL="0" lvl="0" indent="0">
              <a:buNone/>
            </a:pPr>
            <a:r>
              <a:rPr lang="fr-FR" sz="1400" b="0" dirty="0" smtClean="0"/>
              <a:t>Il </a:t>
            </a:r>
            <a:r>
              <a:rPr lang="fr-FR" sz="1400" b="0" dirty="0"/>
              <a:t>est essentiel de tenir compte des spécificités des établissements de l’ESR. </a:t>
            </a:r>
            <a:endParaRPr lang="fr-FR" sz="1400" b="0" dirty="0" smtClean="0"/>
          </a:p>
          <a:p>
            <a:pPr marL="0" lvl="0" indent="0">
              <a:buNone/>
            </a:pPr>
            <a:r>
              <a:rPr lang="fr-FR" sz="1400" b="0" dirty="0" smtClean="0"/>
              <a:t>S’appuyer </a:t>
            </a:r>
            <a:r>
              <a:rPr lang="fr-FR" sz="1400" b="0" dirty="0"/>
              <a:t>sur les actions, les initiatives que chaque établissement déploie déjà que ce soit :</a:t>
            </a:r>
          </a:p>
          <a:p>
            <a:pPr marL="465750" lvl="1" indent="-285750">
              <a:buFont typeface="Arial" panose="020B0604020202020204" pitchFamily="34" charset="0"/>
              <a:buChar char="•"/>
            </a:pPr>
            <a:r>
              <a:rPr lang="fr-FR" sz="1400" b="0" dirty="0"/>
              <a:t>pour le parcours de l’étudiant, </a:t>
            </a:r>
          </a:p>
          <a:p>
            <a:pPr marL="465750" lvl="1" indent="-285750">
              <a:buFont typeface="Arial" panose="020B0604020202020204" pitchFamily="34" charset="0"/>
              <a:buChar char="•"/>
            </a:pPr>
            <a:r>
              <a:rPr lang="fr-FR" sz="1400" b="0" dirty="0"/>
              <a:t>le bien-être, </a:t>
            </a:r>
          </a:p>
          <a:p>
            <a:pPr marL="465750" lvl="1" indent="-285750">
              <a:buFont typeface="Arial" panose="020B0604020202020204" pitchFamily="34" charset="0"/>
              <a:buChar char="•"/>
            </a:pPr>
            <a:r>
              <a:rPr lang="fr-FR" sz="1400" b="0" dirty="0"/>
              <a:t>et la vie de l’étudiant.</a:t>
            </a:r>
          </a:p>
          <a:p>
            <a:pPr marL="0" indent="0">
              <a:buNone/>
            </a:pPr>
            <a:r>
              <a:rPr lang="fr-FR" sz="1400" b="0" dirty="0"/>
              <a:t> </a:t>
            </a:r>
          </a:p>
          <a:p>
            <a:pPr marL="0" lvl="0" indent="0">
              <a:buNone/>
            </a:pPr>
            <a:r>
              <a:rPr lang="fr-FR" sz="1400" b="0" dirty="0"/>
              <a:t>Ces actions sont au cœur des préoccupations et des actions de transformation et d’amélioration des établissements et des CROUS. </a:t>
            </a:r>
          </a:p>
          <a:p>
            <a:pPr marL="0" lvl="0" indent="0">
              <a:buNone/>
            </a:pPr>
            <a:r>
              <a:rPr lang="fr-FR" sz="1400" b="0" dirty="0"/>
              <a:t>Le Programme SP+ trouve également sa place dans les schémas d’amélioration continue des établissements.</a:t>
            </a:r>
          </a:p>
          <a:p>
            <a:pPr marL="0" indent="0">
              <a:buNone/>
            </a:pPr>
            <a:endParaRPr lang="fr-FR" sz="1400" b="0" dirty="0"/>
          </a:p>
        </p:txBody>
      </p:sp>
    </p:spTree>
    <p:extLst>
      <p:ext uri="{BB962C8B-B14F-4D97-AF65-F5344CB8AC3E}">
        <p14:creationId xmlns:p14="http://schemas.microsoft.com/office/powerpoint/2010/main" val="1995210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9932778" name="Espace réservé du numéro de diapositive 21"/>
          <p:cNvSpPr>
            <a:spLocks noGrp="1"/>
          </p:cNvSpPr>
          <p:nvPr>
            <p:ph type="sldNum" sz="quarter" idx="12"/>
          </p:nvPr>
        </p:nvSpPr>
        <p:spPr bwMode="auto"/>
        <p:txBody>
          <a:bodyPr/>
          <a:lstStyle/>
          <a:p>
            <a:pPr defTabSz="914400">
              <a:lnSpc>
                <a:spcPct val="100000"/>
              </a:lnSpc>
              <a:buSzTx/>
              <a:tabLst/>
              <a:defRPr/>
            </a:pPr>
            <a:fld id="{9BEBA70F-788D-F0F0-1362-35AB29DADD94}" type="slidenum">
              <a:rPr lang="fr-FR" sz="750">
                <a:solidFill>
                  <a:srgbClr val="000000"/>
                </a:solidFill>
                <a:latin typeface="Arial"/>
                <a:cs typeface="Arial"/>
              </a:rPr>
              <a:pPr defTabSz="914400">
                <a:lnSpc>
                  <a:spcPct val="100000"/>
                </a:lnSpc>
                <a:buSzTx/>
                <a:tabLst/>
                <a:defRPr/>
              </a:pPr>
              <a:t>10</a:t>
            </a:fld>
            <a:endParaRPr lang="fr-FR" sz="750">
              <a:solidFill>
                <a:srgbClr val="000000"/>
              </a:solidFill>
              <a:latin typeface="Arial"/>
              <a:cs typeface="Arial"/>
            </a:endParaRPr>
          </a:p>
        </p:txBody>
      </p:sp>
      <p:sp>
        <p:nvSpPr>
          <p:cNvPr id="29761202" name="Espace réservé du texte 2"/>
          <p:cNvSpPr>
            <a:spLocks noGrp="1"/>
          </p:cNvSpPr>
          <p:nvPr>
            <p:ph type="body" sz="quarter" idx="13"/>
          </p:nvPr>
        </p:nvSpPr>
        <p:spPr bwMode="auto">
          <a:xfrm>
            <a:off x="461265" y="1844824"/>
            <a:ext cx="8423997" cy="2880320"/>
          </a:xfrm>
        </p:spPr>
        <p:txBody>
          <a:bodyPr/>
          <a:lstStyle/>
          <a:p>
            <a:pPr marL="0" indent="0">
              <a:spcAft>
                <a:spcPts val="799"/>
              </a:spcAft>
              <a:buClr>
                <a:srgbClr val="C00000"/>
              </a:buClr>
              <a:buNone/>
              <a:defRPr/>
            </a:pPr>
            <a:r>
              <a:rPr lang="fr-FR" sz="1300" dirty="0">
                <a:ea typeface="Calibri"/>
                <a:cs typeface="Calibri"/>
              </a:rPr>
              <a:t>Une approche nécessairement « sur-mesure » dans l’enseignement supérieur</a:t>
            </a:r>
          </a:p>
          <a:p>
            <a:pPr marL="250835" indent="-250835">
              <a:spcAft>
                <a:spcPts val="799"/>
              </a:spcAft>
              <a:buClr>
                <a:srgbClr val="C00000"/>
              </a:buClr>
              <a:buFont typeface="Wingdings"/>
              <a:buChar char="§"/>
              <a:defRPr/>
            </a:pPr>
            <a:r>
              <a:rPr lang="fr-FR" sz="1300" b="0" dirty="0">
                <a:ea typeface="Calibri"/>
                <a:cs typeface="Calibri"/>
              </a:rPr>
              <a:t>L</a:t>
            </a:r>
            <a:r>
              <a:rPr sz="1300" b="0" dirty="0" err="1">
                <a:ea typeface="Calibri"/>
                <a:cs typeface="Calibri"/>
              </a:rPr>
              <a:t>es</a:t>
            </a:r>
            <a:r>
              <a:rPr sz="1300" b="0" dirty="0">
                <a:ea typeface="Calibri"/>
                <a:cs typeface="Calibri"/>
              </a:rPr>
              <a:t> </a:t>
            </a:r>
            <a:r>
              <a:rPr sz="1300" dirty="0" err="1">
                <a:ea typeface="Calibri"/>
                <a:cs typeface="Calibri"/>
              </a:rPr>
              <a:t>spécificités</a:t>
            </a:r>
            <a:r>
              <a:rPr sz="1300" b="0" dirty="0">
                <a:ea typeface="Calibri"/>
                <a:cs typeface="Calibri"/>
              </a:rPr>
              <a:t> et le cadre </a:t>
            </a:r>
            <a:r>
              <a:rPr sz="1300" b="0" dirty="0" err="1">
                <a:ea typeface="Calibri"/>
                <a:cs typeface="Calibri"/>
              </a:rPr>
              <a:t>d’exercice</a:t>
            </a:r>
            <a:r>
              <a:rPr sz="1300" b="0" dirty="0">
                <a:ea typeface="Calibri"/>
                <a:cs typeface="Calibri"/>
              </a:rPr>
              <a:t> des missions de </a:t>
            </a:r>
            <a:r>
              <a:rPr lang="fr-FR" sz="1300" b="0" dirty="0">
                <a:ea typeface="Calibri"/>
                <a:cs typeface="Calibri"/>
              </a:rPr>
              <a:t>service public</a:t>
            </a:r>
            <a:r>
              <a:rPr sz="1300" b="0" dirty="0">
                <a:ea typeface="Calibri"/>
                <a:cs typeface="Calibri"/>
              </a:rPr>
              <a:t> des </a:t>
            </a:r>
            <a:r>
              <a:rPr sz="1300" b="0" dirty="0" err="1">
                <a:ea typeface="Calibri"/>
                <a:cs typeface="Calibri"/>
              </a:rPr>
              <a:t>établissements</a:t>
            </a:r>
            <a:r>
              <a:rPr sz="1300" b="0" dirty="0">
                <a:ea typeface="Calibri"/>
                <a:cs typeface="Calibri"/>
              </a:rPr>
              <a:t> </a:t>
            </a:r>
            <a:r>
              <a:rPr lang="fr-FR" sz="1300" b="0" dirty="0">
                <a:ea typeface="Calibri"/>
                <a:cs typeface="Calibri"/>
              </a:rPr>
              <a:t>de l’ESR, </a:t>
            </a:r>
            <a:r>
              <a:rPr sz="1300" b="0" dirty="0">
                <a:ea typeface="Calibri"/>
                <a:cs typeface="Calibri"/>
              </a:rPr>
              <a:t>qui </a:t>
            </a:r>
            <a:r>
              <a:rPr lang="fr-FR" sz="1300" b="0" dirty="0">
                <a:ea typeface="Calibri"/>
                <a:cs typeface="Calibri"/>
              </a:rPr>
              <a:t>sont </a:t>
            </a:r>
            <a:r>
              <a:rPr lang="fr-FR" sz="1300" dirty="0">
                <a:ea typeface="Calibri"/>
                <a:cs typeface="Calibri"/>
              </a:rPr>
              <a:t>autonomes</a:t>
            </a:r>
            <a:r>
              <a:rPr lang="fr-FR" sz="1300" b="0" dirty="0">
                <a:ea typeface="Calibri"/>
                <a:cs typeface="Calibri"/>
              </a:rPr>
              <a:t> et qui </a:t>
            </a:r>
            <a:r>
              <a:rPr sz="1300" dirty="0">
                <a:ea typeface="Calibri"/>
                <a:cs typeface="Calibri"/>
              </a:rPr>
              <a:t>ne </a:t>
            </a:r>
            <a:r>
              <a:rPr sz="1300" dirty="0" err="1">
                <a:ea typeface="Calibri"/>
                <a:cs typeface="Calibri"/>
              </a:rPr>
              <a:t>sont</a:t>
            </a:r>
            <a:r>
              <a:rPr sz="1300" dirty="0">
                <a:ea typeface="Calibri"/>
                <a:cs typeface="Calibri"/>
              </a:rPr>
              <a:t> pas des «administrations de </a:t>
            </a:r>
            <a:r>
              <a:rPr sz="1300" dirty="0" err="1">
                <a:ea typeface="Calibri"/>
                <a:cs typeface="Calibri"/>
              </a:rPr>
              <a:t>guichet</a:t>
            </a:r>
            <a:r>
              <a:rPr sz="1300" b="0" dirty="0">
                <a:ea typeface="Calibri"/>
                <a:cs typeface="Calibri"/>
              </a:rPr>
              <a:t> » </a:t>
            </a:r>
            <a:endParaRPr lang="fr-FR" sz="1300" b="0" dirty="0">
              <a:ea typeface="Calibri"/>
              <a:cs typeface="Calibri"/>
            </a:endParaRPr>
          </a:p>
          <a:p>
            <a:pPr marL="250835" indent="-250835" defTabSz="914400">
              <a:lnSpc>
                <a:spcPct val="100000"/>
              </a:lnSpc>
              <a:spcAft>
                <a:spcPts val="799"/>
              </a:spcAft>
              <a:buClr>
                <a:srgbClr val="C00000"/>
              </a:buClr>
              <a:buFont typeface="Wingdings"/>
              <a:buChar char="§"/>
              <a:defRPr/>
            </a:pPr>
            <a:r>
              <a:rPr lang="fr-FR" sz="1300" b="0" dirty="0"/>
              <a:t>Déploiement de l</a:t>
            </a:r>
            <a:r>
              <a:rPr sz="1300" b="0" dirty="0"/>
              <a:t>a </a:t>
            </a:r>
            <a:r>
              <a:rPr sz="1300" b="0" dirty="0" err="1"/>
              <a:t>démarche</a:t>
            </a:r>
            <a:r>
              <a:rPr sz="1300" b="0" dirty="0"/>
              <a:t> de </a:t>
            </a:r>
            <a:r>
              <a:rPr sz="1300" b="0" dirty="0" err="1"/>
              <a:t>manière</a:t>
            </a:r>
            <a:r>
              <a:rPr sz="1300" b="0" dirty="0"/>
              <a:t> </a:t>
            </a:r>
            <a:r>
              <a:rPr sz="1300" b="0" dirty="0" err="1"/>
              <a:t>différenciée</a:t>
            </a:r>
            <a:r>
              <a:rPr lang="fr-FR" sz="1300" b="0" dirty="0"/>
              <a:t> : </a:t>
            </a:r>
            <a:r>
              <a:rPr sz="1300" b="0" dirty="0"/>
              <a:t>des </a:t>
            </a:r>
            <a:r>
              <a:rPr sz="1300" b="0" dirty="0" err="1"/>
              <a:t>établissements</a:t>
            </a:r>
            <a:r>
              <a:rPr sz="1300" b="0" dirty="0"/>
              <a:t> </a:t>
            </a:r>
            <a:r>
              <a:rPr sz="1300" b="0" dirty="0" err="1"/>
              <a:t>pilotes</a:t>
            </a:r>
            <a:r>
              <a:rPr sz="1300" b="0" dirty="0"/>
              <a:t> </a:t>
            </a:r>
            <a:r>
              <a:rPr sz="1300" b="0" dirty="0" err="1"/>
              <a:t>volontaires</a:t>
            </a:r>
            <a:r>
              <a:rPr sz="1300" b="0" dirty="0"/>
              <a:t> qui </a:t>
            </a:r>
            <a:r>
              <a:rPr sz="1300" b="0" dirty="0" err="1"/>
              <a:t>entraîneraient</a:t>
            </a:r>
            <a:r>
              <a:rPr sz="1300" b="0" dirty="0"/>
              <a:t> les </a:t>
            </a:r>
            <a:r>
              <a:rPr sz="1300" b="0" dirty="0" err="1"/>
              <a:t>autres</a:t>
            </a:r>
            <a:r>
              <a:rPr sz="1300" b="0" dirty="0"/>
              <a:t> </a:t>
            </a:r>
            <a:r>
              <a:rPr sz="1300" b="0" dirty="0" err="1"/>
              <a:t>dans</a:t>
            </a:r>
            <a:r>
              <a:rPr sz="1300" b="0" dirty="0"/>
              <a:t> </a:t>
            </a:r>
            <a:r>
              <a:rPr sz="1300" b="0" dirty="0" err="1"/>
              <a:t>une</a:t>
            </a:r>
            <a:r>
              <a:rPr sz="1300" b="0" dirty="0"/>
              <a:t> </a:t>
            </a:r>
            <a:r>
              <a:rPr sz="1300" b="0" dirty="0" err="1"/>
              <a:t>dynamique</a:t>
            </a:r>
            <a:r>
              <a:rPr sz="1300" b="0" dirty="0"/>
              <a:t> </a:t>
            </a:r>
            <a:r>
              <a:rPr sz="1300" b="0" dirty="0" err="1"/>
              <a:t>vertueuse</a:t>
            </a:r>
            <a:r>
              <a:rPr sz="1300" b="0" dirty="0"/>
              <a:t> </a:t>
            </a:r>
            <a:r>
              <a:rPr sz="1300" b="0" dirty="0" err="1"/>
              <a:t>d’amélioration</a:t>
            </a:r>
            <a:r>
              <a:rPr sz="1300" b="0" dirty="0"/>
              <a:t> continue</a:t>
            </a:r>
            <a:r>
              <a:rPr lang="fr-FR" sz="1300" b="0" dirty="0"/>
              <a:t>, un réseau collaboratif, des stratégies sur-mesure</a:t>
            </a:r>
            <a:r>
              <a:rPr sz="1300" b="0" dirty="0"/>
              <a:t>.</a:t>
            </a:r>
            <a:r>
              <a:rPr lang="fr-FR" sz="1300" b="0" dirty="0"/>
              <a:t> </a:t>
            </a:r>
          </a:p>
          <a:p>
            <a:pPr marL="0" indent="0">
              <a:spcAft>
                <a:spcPts val="799"/>
              </a:spcAft>
              <a:buClr>
                <a:srgbClr val="C00000"/>
              </a:buClr>
              <a:buNone/>
              <a:defRPr/>
            </a:pPr>
            <a:r>
              <a:rPr lang="fr-FR" sz="1300" dirty="0">
                <a:ea typeface="Calibri"/>
                <a:cs typeface="Calibri"/>
              </a:rPr>
              <a:t>Où en est on du déploiement du programme SP+ ?</a:t>
            </a:r>
          </a:p>
          <a:p>
            <a:pPr marL="171450" indent="-171450">
              <a:buFont typeface="Arial" panose="020B0604020202020204" pitchFamily="34" charset="0"/>
              <a:buChar char="•"/>
            </a:pPr>
            <a:r>
              <a:rPr lang="fr-FR" sz="1300" b="0" dirty="0" smtClean="0"/>
              <a:t>Depuis le courrier de la DGESIP aux présidents et directeurs des établissements </a:t>
            </a:r>
            <a:r>
              <a:rPr lang="fr-FR" sz="1300" b="0" dirty="0"/>
              <a:t>(</a:t>
            </a:r>
            <a:r>
              <a:rPr lang="fr-FR" sz="1300" b="0" dirty="0" smtClean="0"/>
              <a:t>septembre 2021)</a:t>
            </a:r>
          </a:p>
          <a:p>
            <a:pPr marL="171450" indent="-171450">
              <a:buFont typeface="Arial" panose="020B0604020202020204" pitchFamily="34" charset="0"/>
              <a:buChar char="•"/>
            </a:pPr>
            <a:r>
              <a:rPr lang="fr-FR" sz="1300" b="0" dirty="0" smtClean="0"/>
              <a:t>Une </a:t>
            </a:r>
            <a:r>
              <a:rPr lang="fr-FR" sz="1300" b="0" dirty="0"/>
              <a:t>dynamique déjà engagée  : via l’ex-Label Marianne, les nombreux labels, certifications et évaluations : DD&amp;RS, Bienvenue en France, </a:t>
            </a:r>
            <a:r>
              <a:rPr lang="fr-FR" sz="1300" b="0" dirty="0" err="1"/>
              <a:t>Qualiopi</a:t>
            </a:r>
            <a:r>
              <a:rPr lang="fr-FR" sz="1300" b="0" dirty="0"/>
              <a:t>, CTI, HCERES. Via les initiatives d’amélioration continue dans de nombreux établissements</a:t>
            </a:r>
          </a:p>
          <a:p>
            <a:pPr marL="171450" indent="-171450">
              <a:buFont typeface="Arial" panose="020B0604020202020204" pitchFamily="34" charset="0"/>
              <a:buChar char="•"/>
            </a:pPr>
            <a:r>
              <a:rPr lang="fr-FR" sz="1300" b="0" dirty="0"/>
              <a:t>Une évaluation individuelle </a:t>
            </a:r>
            <a:r>
              <a:rPr lang="fr-FR" sz="1300" b="0" dirty="0" smtClean="0"/>
              <a:t>du </a:t>
            </a:r>
            <a:r>
              <a:rPr lang="fr-FR" sz="1300" b="0" dirty="0"/>
              <a:t>déploiement SP+</a:t>
            </a:r>
          </a:p>
          <a:p>
            <a:pPr marL="171450" indent="-171450">
              <a:buFont typeface="Arial" panose="020B0604020202020204" pitchFamily="34" charset="0"/>
              <a:buChar char="•"/>
            </a:pPr>
            <a:r>
              <a:rPr lang="fr-FR" sz="1300" b="0" dirty="0"/>
              <a:t>La dynamique </a:t>
            </a:r>
            <a:r>
              <a:rPr lang="fr-FR" sz="1300" b="0" dirty="0" smtClean="0"/>
              <a:t>du </a:t>
            </a:r>
            <a:r>
              <a:rPr lang="fr-FR" sz="1300" b="0" dirty="0"/>
              <a:t>réseau : volonté de partager les expériences, de s’améliorer et de communiquer sur ses réussites</a:t>
            </a:r>
          </a:p>
          <a:p>
            <a:pPr marL="171450" indent="-171450">
              <a:buFont typeface="Arial" panose="020B0604020202020204" pitchFamily="34" charset="0"/>
              <a:buChar char="•"/>
            </a:pPr>
            <a:r>
              <a:rPr lang="fr-FR" sz="1300" b="0" dirty="0"/>
              <a:t>Des objectifs individuels, une valorisation collective</a:t>
            </a:r>
          </a:p>
          <a:p>
            <a:pPr marL="250835" indent="-250835" defTabSz="914400">
              <a:lnSpc>
                <a:spcPct val="100000"/>
              </a:lnSpc>
              <a:spcAft>
                <a:spcPts val="799"/>
              </a:spcAft>
              <a:buClr>
                <a:srgbClr val="C00000"/>
              </a:buClr>
              <a:buFont typeface="Wingdings"/>
              <a:buChar char="§"/>
              <a:defRPr/>
            </a:pPr>
            <a:endParaRPr lang="fr-FR" sz="1300" b="0" dirty="0">
              <a:solidFill>
                <a:schemeClr val="tx1"/>
              </a:solidFill>
              <a:ea typeface="Calibri"/>
              <a:cs typeface="Calibri"/>
            </a:endParaRPr>
          </a:p>
        </p:txBody>
      </p:sp>
      <p:sp>
        <p:nvSpPr>
          <p:cNvPr id="8" name="Titre 1"/>
          <p:cNvSpPr txBox="1">
            <a:spLocks/>
          </p:cNvSpPr>
          <p:nvPr/>
        </p:nvSpPr>
        <p:spPr bwMode="gray">
          <a:xfrm>
            <a:off x="179512" y="332656"/>
            <a:ext cx="7200800" cy="720000"/>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r>
              <a:rPr lang="fr-FR" sz="2400" b="0" dirty="0" smtClean="0">
                <a:solidFill>
                  <a:schemeClr val="bg1"/>
                </a:solidFill>
                <a:latin typeface="Arial"/>
                <a:ea typeface="+mn-ea"/>
                <a:cs typeface="+mn-cs"/>
              </a:rPr>
              <a:t>Quelle </a:t>
            </a:r>
            <a:r>
              <a:rPr lang="fr-FR" sz="2400" b="0" dirty="0">
                <a:solidFill>
                  <a:schemeClr val="bg1"/>
                </a:solidFill>
                <a:latin typeface="Arial"/>
                <a:ea typeface="+mn-ea"/>
                <a:cs typeface="+mn-cs"/>
              </a:rPr>
              <a:t>stratégie pour déployer le programme SP+ dans l’ESR ?</a:t>
            </a:r>
            <a:r>
              <a:rPr lang="fr-FR" sz="2000" b="0" dirty="0">
                <a:solidFill>
                  <a:schemeClr val="bg1"/>
                </a:solidFill>
                <a:latin typeface="Arial"/>
                <a:ea typeface="+mn-ea"/>
                <a:cs typeface="+mn-cs"/>
              </a:rPr>
              <a:t/>
            </a:r>
            <a:br>
              <a:rPr lang="fr-FR" sz="2000" b="0" dirty="0">
                <a:solidFill>
                  <a:schemeClr val="bg1"/>
                </a:solidFill>
                <a:latin typeface="Arial"/>
                <a:ea typeface="+mn-ea"/>
                <a:cs typeface="+mn-cs"/>
              </a:rPr>
            </a:br>
            <a:endParaRPr lang="fr-FR" sz="2000" b="0" dirty="0">
              <a:solidFill>
                <a:schemeClr val="bg1"/>
              </a:solidFill>
              <a:latin typeface="Arial"/>
              <a:ea typeface="+mn-ea"/>
              <a:cs typeface="+mn-cs"/>
            </a:endParaRPr>
          </a:p>
        </p:txBody>
      </p:sp>
      <p:sp>
        <p:nvSpPr>
          <p:cNvPr id="2" name="Espace réservé du pied de page 1"/>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1812076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733122C9-A0B9-462F-8757-0847AD287B63}" type="slidenum">
              <a:rPr lang="fr-FR" smtClean="0"/>
              <a:t>11</a:t>
            </a:fld>
            <a:endParaRPr lang="fr-FR" dirty="0"/>
          </a:p>
        </p:txBody>
      </p:sp>
      <p:sp>
        <p:nvSpPr>
          <p:cNvPr id="9" name="Titre 1"/>
          <p:cNvSpPr txBox="1">
            <a:spLocks/>
          </p:cNvSpPr>
          <p:nvPr/>
        </p:nvSpPr>
        <p:spPr bwMode="gray">
          <a:xfrm>
            <a:off x="330747" y="476672"/>
            <a:ext cx="8316458" cy="441357"/>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lvl="0"/>
            <a:r>
              <a:rPr lang="fr-FR" sz="2400" dirty="0" smtClean="0">
                <a:solidFill>
                  <a:schemeClr val="bg1"/>
                </a:solidFill>
                <a:latin typeface="Arial"/>
                <a:ea typeface="+mn-ea"/>
                <a:cs typeface="+mn-cs"/>
              </a:rPr>
              <a:t>Pilotage </a:t>
            </a:r>
            <a:r>
              <a:rPr lang="fr-FR" sz="2400" dirty="0">
                <a:solidFill>
                  <a:schemeClr val="bg1"/>
                </a:solidFill>
                <a:latin typeface="Arial"/>
                <a:ea typeface="+mn-ea"/>
                <a:cs typeface="+mn-cs"/>
              </a:rPr>
              <a:t>du Programme SP+ pour l’ESR</a:t>
            </a:r>
          </a:p>
        </p:txBody>
      </p:sp>
      <p:sp>
        <p:nvSpPr>
          <p:cNvPr id="10" name="Espace réservé du contenu 2"/>
          <p:cNvSpPr txBox="1">
            <a:spLocks/>
          </p:cNvSpPr>
          <p:nvPr/>
        </p:nvSpPr>
        <p:spPr bwMode="gray">
          <a:xfrm>
            <a:off x="179512" y="1700808"/>
            <a:ext cx="8618927" cy="4320480"/>
          </a:xfrm>
          <a:prstGeom prst="rect">
            <a:avLst/>
          </a:prstGeom>
        </p:spPr>
        <p:txBody>
          <a:bodyPr vert="horz" lIns="0" tIns="0" rIns="0" bIns="0" rtlCol="0" anchor="t" anchorCtr="0">
            <a:noAutofit/>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sz="1050" b="0" kern="1200">
                <a:solidFill>
                  <a:schemeClr val="tx1"/>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665E"/>
              </a:buClr>
              <a:buSzTx/>
              <a:buFont typeface="Arial Italic"/>
              <a:buChar char="■"/>
              <a:tabLst/>
              <a:defRPr sz="950" kern="1200">
                <a:solidFill>
                  <a:schemeClr val="tx1"/>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850" kern="1200">
                <a:solidFill>
                  <a:schemeClr val="tx1"/>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665E"/>
              </a:buClr>
              <a:buSzTx/>
              <a:buFont typeface="Arial"/>
              <a:buChar char="–"/>
              <a:tabLst/>
              <a:defRPr sz="750" kern="1200">
                <a:solidFill>
                  <a:schemeClr val="tx1"/>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363" lvl="1" indent="-180975">
              <a:buFont typeface="Wingdings" panose="05000000000000000000" pitchFamily="2" charset="2"/>
              <a:buChar char="§"/>
            </a:pPr>
            <a:r>
              <a:rPr lang="fr-FR" sz="1200" b="1" dirty="0" smtClean="0">
                <a:solidFill>
                  <a:srgbClr val="336699"/>
                </a:solidFill>
                <a:ea typeface="ＭＳ Ｐゴシック"/>
                <a:cs typeface="ＭＳ Ｐゴシック"/>
              </a:rPr>
              <a:t>Au </a:t>
            </a:r>
            <a:r>
              <a:rPr lang="fr-FR" sz="1200" b="1" dirty="0">
                <a:solidFill>
                  <a:srgbClr val="336699"/>
                </a:solidFill>
                <a:ea typeface="ＭＳ Ｐゴシック"/>
                <a:cs typeface="ＭＳ Ｐゴシック"/>
              </a:rPr>
              <a:t>sein du </a:t>
            </a:r>
            <a:r>
              <a:rPr lang="fr-FR" sz="1200" b="1" dirty="0" smtClean="0">
                <a:solidFill>
                  <a:srgbClr val="336699"/>
                </a:solidFill>
                <a:ea typeface="ＭＳ Ｐゴシック"/>
                <a:cs typeface="ＭＳ Ｐゴシック"/>
              </a:rPr>
              <a:t>MESR, </a:t>
            </a:r>
            <a:r>
              <a:rPr lang="fr-FR" sz="1200" dirty="0">
                <a:solidFill>
                  <a:srgbClr val="336699"/>
                </a:solidFill>
                <a:ea typeface="ＭＳ Ｐゴシック"/>
                <a:cs typeface="ＭＳ Ｐゴシック"/>
              </a:rPr>
              <a:t>des « référents transformation » auprès de la DITP : </a:t>
            </a:r>
            <a:endParaRPr lang="fr-FR" sz="1200" dirty="0" smtClean="0">
              <a:solidFill>
                <a:srgbClr val="336699"/>
              </a:solidFill>
              <a:ea typeface="ＭＳ Ｐゴシック"/>
              <a:cs typeface="ＭＳ Ｐゴシック"/>
            </a:endParaRPr>
          </a:p>
          <a:p>
            <a:pPr marL="360363" lvl="1" indent="-180975">
              <a:buFont typeface="Wingdings" panose="05000000000000000000" pitchFamily="2" charset="2"/>
              <a:buChar char="§"/>
            </a:pPr>
            <a:endParaRPr lang="fr-FR" sz="1200" dirty="0">
              <a:solidFill>
                <a:srgbClr val="336699"/>
              </a:solidFill>
              <a:ea typeface="ＭＳ Ｐゴシック"/>
              <a:cs typeface="ＭＳ Ｐゴシック"/>
            </a:endParaRPr>
          </a:p>
          <a:p>
            <a:pPr marL="985838" lvl="1" indent="-180975">
              <a:buClr>
                <a:srgbClr val="C00000"/>
              </a:buClr>
              <a:buSzPct val="100000"/>
              <a:buFont typeface="Wingdings" panose="05000000000000000000" pitchFamily="2" charset="2"/>
              <a:buChar char="§"/>
            </a:pPr>
            <a:r>
              <a:rPr lang="fr-FR" sz="1200" dirty="0">
                <a:solidFill>
                  <a:srgbClr val="336699"/>
                </a:solidFill>
                <a:ea typeface="ＭＳ Ｐゴシック"/>
                <a:cs typeface="ＭＳ Ｐゴシック"/>
              </a:rPr>
              <a:t>la Mission Expertise et </a:t>
            </a:r>
            <a:r>
              <a:rPr lang="fr-FR" sz="1200" dirty="0" smtClean="0">
                <a:solidFill>
                  <a:srgbClr val="336699"/>
                </a:solidFill>
                <a:ea typeface="ＭＳ Ｐゴシック"/>
                <a:cs typeface="ＭＳ Ｐゴシック"/>
              </a:rPr>
              <a:t>conseil/Mission d’Appui au pilotage : </a:t>
            </a:r>
            <a:r>
              <a:rPr lang="fr-FR" sz="1200" b="1" dirty="0">
                <a:solidFill>
                  <a:srgbClr val="336699"/>
                </a:solidFill>
                <a:ea typeface="ＭＳ Ｐゴシック"/>
                <a:cs typeface="ＭＳ Ｐゴシック"/>
              </a:rPr>
              <a:t>réseau des établissements de l’ESR.</a:t>
            </a:r>
            <a:r>
              <a:rPr lang="fr-FR" sz="1200" dirty="0">
                <a:solidFill>
                  <a:srgbClr val="336699"/>
                </a:solidFill>
                <a:ea typeface="ＭＳ Ｐゴシック"/>
                <a:cs typeface="ＭＳ Ｐゴシック"/>
              </a:rPr>
              <a:t> Lien avec les Politiques prioritaires du gouvernement (PPG</a:t>
            </a:r>
            <a:r>
              <a:rPr lang="fr-FR" sz="1200" dirty="0" smtClean="0">
                <a:solidFill>
                  <a:srgbClr val="336699"/>
                </a:solidFill>
                <a:ea typeface="ＭＳ Ｐゴシック"/>
                <a:cs typeface="ＭＳ Ｐゴシック"/>
              </a:rPr>
              <a:t>)</a:t>
            </a:r>
          </a:p>
          <a:p>
            <a:pPr marL="985838" lvl="1" indent="-180975">
              <a:buClr>
                <a:srgbClr val="C00000"/>
              </a:buClr>
              <a:buSzPct val="100000"/>
              <a:buFont typeface="Wingdings" panose="05000000000000000000" pitchFamily="2" charset="2"/>
              <a:buChar char="§"/>
            </a:pPr>
            <a:endParaRPr lang="fr-FR" sz="1200" dirty="0">
              <a:solidFill>
                <a:srgbClr val="336699"/>
              </a:solidFill>
              <a:ea typeface="ＭＳ Ｐゴシック"/>
              <a:cs typeface="ＭＳ Ｐゴシック"/>
            </a:endParaRPr>
          </a:p>
          <a:p>
            <a:pPr marL="985838" lvl="1" indent="-180975">
              <a:buClr>
                <a:srgbClr val="C00000"/>
              </a:buClr>
              <a:buSzPct val="100000"/>
              <a:buFont typeface="Wingdings" panose="05000000000000000000" pitchFamily="2" charset="2"/>
              <a:buChar char="§"/>
            </a:pPr>
            <a:r>
              <a:rPr lang="fr-FR" sz="1200" dirty="0">
                <a:solidFill>
                  <a:srgbClr val="336699"/>
                </a:solidFill>
                <a:ea typeface="ＭＳ Ｐゴシック"/>
                <a:cs typeface="ＭＳ Ｐゴシック"/>
              </a:rPr>
              <a:t>le Département Diffusion des connaissances et de la documentation : </a:t>
            </a:r>
            <a:r>
              <a:rPr lang="fr-FR" sz="1200" b="1" dirty="0">
                <a:solidFill>
                  <a:srgbClr val="336699"/>
                </a:solidFill>
                <a:ea typeface="ＭＳ Ｐゴシック"/>
                <a:cs typeface="ＭＳ Ｐゴシック"/>
              </a:rPr>
              <a:t>réseau des BU et </a:t>
            </a:r>
            <a:r>
              <a:rPr lang="fr-FR" sz="1200" b="1" dirty="0" smtClean="0">
                <a:solidFill>
                  <a:srgbClr val="336699"/>
                </a:solidFill>
                <a:ea typeface="ＭＳ Ｐゴシック"/>
                <a:cs typeface="ＭＳ Ｐゴシック"/>
              </a:rPr>
              <a:t>SCD</a:t>
            </a:r>
          </a:p>
          <a:p>
            <a:pPr marL="985838" lvl="1" indent="-180975">
              <a:buClr>
                <a:srgbClr val="C00000"/>
              </a:buClr>
              <a:buSzPct val="100000"/>
              <a:buFont typeface="Wingdings" panose="05000000000000000000" pitchFamily="2" charset="2"/>
              <a:buChar char="§"/>
            </a:pPr>
            <a:endParaRPr lang="fr-FR" sz="1200" b="1" dirty="0">
              <a:solidFill>
                <a:srgbClr val="336699"/>
              </a:solidFill>
              <a:ea typeface="ＭＳ Ｐゴシック"/>
              <a:cs typeface="ＭＳ Ｐゴシック"/>
            </a:endParaRPr>
          </a:p>
          <a:p>
            <a:pPr marL="985838" lvl="1" indent="-180975">
              <a:buClr>
                <a:srgbClr val="C00000"/>
              </a:buClr>
              <a:buSzPct val="100000"/>
              <a:buFont typeface="Wingdings" panose="05000000000000000000" pitchFamily="2" charset="2"/>
              <a:buChar char="§"/>
            </a:pPr>
            <a:r>
              <a:rPr lang="fr-FR" sz="1200" dirty="0">
                <a:solidFill>
                  <a:srgbClr val="336699"/>
                </a:solidFill>
                <a:ea typeface="ＭＳ Ｐゴシック"/>
                <a:cs typeface="ＭＳ Ｐゴシック"/>
              </a:rPr>
              <a:t>le CNOUS : </a:t>
            </a:r>
            <a:r>
              <a:rPr lang="fr-FR" sz="1200" b="1" dirty="0">
                <a:solidFill>
                  <a:srgbClr val="336699"/>
                </a:solidFill>
                <a:ea typeface="ＭＳ Ｐゴシック"/>
                <a:cs typeface="ＭＳ Ｐゴシック"/>
              </a:rPr>
              <a:t>réseau des CROUS</a:t>
            </a:r>
          </a:p>
          <a:p>
            <a:pPr marL="360363" indent="-180975">
              <a:buNone/>
              <a:defRPr/>
            </a:pPr>
            <a:endParaRPr lang="fr-FR" sz="1100" dirty="0">
              <a:solidFill>
                <a:srgbClr val="000000"/>
              </a:solidFill>
              <a:latin typeface="Arial"/>
            </a:endParaRPr>
          </a:p>
          <a:p>
            <a:pPr marL="360363" lvl="1" indent="-180975">
              <a:buFont typeface="Wingdings" panose="05000000000000000000" pitchFamily="2" charset="2"/>
              <a:buChar char="§"/>
            </a:pPr>
            <a:r>
              <a:rPr lang="fr-FR" sz="1200" b="1" dirty="0">
                <a:solidFill>
                  <a:srgbClr val="336699"/>
                </a:solidFill>
                <a:ea typeface="ＭＳ Ｐゴシック"/>
                <a:cs typeface="ＭＳ Ｐゴシック"/>
              </a:rPr>
              <a:t>Chargés de : </a:t>
            </a:r>
            <a:endParaRPr lang="fr-FR" sz="1200" b="1" dirty="0" smtClean="0">
              <a:solidFill>
                <a:srgbClr val="336699"/>
              </a:solidFill>
              <a:ea typeface="ＭＳ Ｐゴシック"/>
              <a:cs typeface="ＭＳ Ｐゴシック"/>
            </a:endParaRPr>
          </a:p>
          <a:p>
            <a:pPr marL="360363" lvl="1" indent="-180975">
              <a:buFont typeface="Wingdings" panose="05000000000000000000" pitchFamily="2" charset="2"/>
              <a:buChar char="§"/>
            </a:pPr>
            <a:endParaRPr lang="fr-FR" sz="1200" b="1" dirty="0">
              <a:solidFill>
                <a:srgbClr val="336699"/>
              </a:solidFill>
              <a:ea typeface="ＭＳ Ｐゴシック"/>
              <a:cs typeface="ＭＳ Ｐゴシック"/>
            </a:endParaRPr>
          </a:p>
          <a:p>
            <a:pPr marL="539750" lvl="4" indent="-180975">
              <a:buSzPct val="100000"/>
              <a:buFontTx/>
              <a:buChar char="-"/>
            </a:pPr>
            <a:r>
              <a:rPr lang="fr-FR" sz="1200" b="1" dirty="0">
                <a:solidFill>
                  <a:srgbClr val="336699"/>
                </a:solidFill>
                <a:ea typeface="ＭＳ Ｐゴシック"/>
                <a:cs typeface="ＭＳ Ｐゴシック"/>
              </a:rPr>
              <a:t>Piloter,</a:t>
            </a:r>
            <a:r>
              <a:rPr lang="fr-FR" sz="1200" dirty="0">
                <a:solidFill>
                  <a:srgbClr val="336699"/>
                </a:solidFill>
                <a:ea typeface="ＭＳ Ｐゴシック"/>
                <a:cs typeface="ＭＳ Ｐゴシック"/>
              </a:rPr>
              <a:t> en étroite relation, le déploiement général du programme SP+ pour l’ESR auprès des  3 réseaux  Universités /écoles, les BU et les CROUS. </a:t>
            </a:r>
          </a:p>
          <a:p>
            <a:pPr marL="539750" lvl="4" indent="-180975">
              <a:buSzPct val="100000"/>
              <a:buFontTx/>
              <a:buChar char="-"/>
            </a:pPr>
            <a:r>
              <a:rPr lang="fr-FR" sz="1200" b="1" dirty="0">
                <a:solidFill>
                  <a:srgbClr val="336699"/>
                </a:solidFill>
                <a:ea typeface="ＭＳ Ｐゴシック"/>
                <a:cs typeface="ＭＳ Ｐゴシック"/>
              </a:rPr>
              <a:t>Rendre compte</a:t>
            </a:r>
            <a:r>
              <a:rPr lang="fr-FR" sz="1200" dirty="0">
                <a:solidFill>
                  <a:srgbClr val="336699"/>
                </a:solidFill>
                <a:ea typeface="ＭＳ Ｐゴシック"/>
                <a:cs typeface="ＭＳ Ｐゴシック"/>
              </a:rPr>
              <a:t>, lors  de échanges avec la DITP (COPIL SP+, bilatérales, tableaux de bord), des avancées et/ou difficultés dans le déploiement  de la démarche.  </a:t>
            </a:r>
          </a:p>
          <a:p>
            <a:pPr marL="539750" lvl="4" indent="-180975">
              <a:buSzPct val="100000"/>
              <a:buFontTx/>
              <a:buChar char="-"/>
            </a:pPr>
            <a:r>
              <a:rPr lang="fr-FR" sz="1200" b="1" dirty="0">
                <a:solidFill>
                  <a:srgbClr val="336699"/>
                </a:solidFill>
                <a:ea typeface="ＭＳ Ｐゴシック"/>
                <a:cs typeface="ＭＳ Ｐゴシック"/>
              </a:rPr>
              <a:t>Négocier</a:t>
            </a:r>
            <a:r>
              <a:rPr lang="fr-FR" sz="1200" dirty="0">
                <a:solidFill>
                  <a:srgbClr val="336699"/>
                </a:solidFill>
                <a:ea typeface="ＭＳ Ｐゴシック"/>
                <a:cs typeface="ＭＳ Ｐゴシック"/>
              </a:rPr>
              <a:t> avec la DITP des adaptations  de démarche au regard des spécificités de l’ESR (calendriers, méthodologies, outils nationaux…)</a:t>
            </a:r>
          </a:p>
          <a:p>
            <a:pPr marL="539750" lvl="4" indent="-180975">
              <a:buSzPct val="100000"/>
              <a:buFontTx/>
              <a:buChar char="-"/>
            </a:pPr>
            <a:r>
              <a:rPr lang="fr-FR" sz="1200" b="1" dirty="0">
                <a:solidFill>
                  <a:srgbClr val="336699"/>
                </a:solidFill>
                <a:ea typeface="ＭＳ Ｐゴシック"/>
                <a:cs typeface="ＭＳ Ｐゴシック"/>
              </a:rPr>
              <a:t>Accompagner</a:t>
            </a:r>
            <a:r>
              <a:rPr lang="fr-FR" sz="1200" dirty="0">
                <a:solidFill>
                  <a:srgbClr val="336699"/>
                </a:solidFill>
                <a:ea typeface="ＭＳ Ｐゴシック"/>
                <a:cs typeface="ＭＳ Ｐゴシック"/>
              </a:rPr>
              <a:t> </a:t>
            </a:r>
            <a:r>
              <a:rPr lang="fr-FR" sz="1200" dirty="0" smtClean="0">
                <a:solidFill>
                  <a:srgbClr val="336699"/>
                </a:solidFill>
                <a:ea typeface="ＭＳ Ｐゴシック"/>
                <a:cs typeface="ＭＳ Ｐゴシック"/>
              </a:rPr>
              <a:t>les </a:t>
            </a:r>
            <a:r>
              <a:rPr lang="fr-FR" sz="1200" dirty="0">
                <a:solidFill>
                  <a:srgbClr val="336699"/>
                </a:solidFill>
                <a:ea typeface="ＭＳ Ｐゴシック"/>
                <a:cs typeface="ＭＳ Ｐゴシック"/>
              </a:rPr>
              <a:t>établissements dans leur chantiers de transformation par une offre d’expertise et de soutien ( conseil, appui à la rédaction de réponses aux appels à projets au titre du FTAP, FITN…) et  par un rôle de médiation auprès de la DITP.</a:t>
            </a:r>
          </a:p>
        </p:txBody>
      </p:sp>
      <p:sp>
        <p:nvSpPr>
          <p:cNvPr id="2" name="Espace réservé du pied de page 1"/>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2965217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263575" y="188640"/>
            <a:ext cx="6396657" cy="950272"/>
          </a:xfrm>
        </p:spPr>
        <p:txBody>
          <a:bodyPr/>
          <a:lstStyle/>
          <a:p>
            <a:r>
              <a:rPr lang="fr-FR" sz="2000" dirty="0"/>
              <a:t>Déploiement du Programme SP+  : </a:t>
            </a:r>
            <a:br>
              <a:rPr lang="fr-FR" sz="2000" dirty="0"/>
            </a:br>
            <a:r>
              <a:rPr lang="fr-FR" sz="2000" dirty="0" smtClean="0"/>
              <a:t>3 </a:t>
            </a:r>
            <a:r>
              <a:rPr lang="fr-FR" sz="2000" dirty="0"/>
              <a:t>types de réponses </a:t>
            </a:r>
            <a:r>
              <a:rPr lang="fr-FR" sz="2000" dirty="0" smtClean="0"/>
              <a:t>complémentaires</a:t>
            </a:r>
            <a:endParaRPr lang="fr-FR" sz="2000" dirty="0"/>
          </a:p>
        </p:txBody>
      </p:sp>
      <p:sp>
        <p:nvSpPr>
          <p:cNvPr id="7" name="Espace réservé du numéro de diapositive 6"/>
          <p:cNvSpPr>
            <a:spLocks noGrp="1"/>
          </p:cNvSpPr>
          <p:nvPr>
            <p:ph type="sldNum" idx="12"/>
          </p:nvPr>
        </p:nvSpPr>
        <p:spPr/>
        <p:txBody>
          <a:bodyPr/>
          <a:lstStyle/>
          <a:p>
            <a:fld id="{EE668C15-CB43-4400-A002-51186701A489}" type="slidenum">
              <a:rPr lang="fr-FR" smtClean="0"/>
              <a:t>12</a:t>
            </a:fld>
            <a:endParaRPr lang="fr-FR"/>
          </a:p>
        </p:txBody>
      </p:sp>
      <p:sp>
        <p:nvSpPr>
          <p:cNvPr id="15" name="Rectangle 14"/>
          <p:cNvSpPr/>
          <p:nvPr/>
        </p:nvSpPr>
        <p:spPr>
          <a:xfrm>
            <a:off x="388440" y="3068960"/>
            <a:ext cx="2808248" cy="2139175"/>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marL="128588" indent="-128588">
              <a:buFont typeface="Arial" panose="020B0604020202020204" pitchFamily="34" charset="0"/>
              <a:buChar char="•"/>
            </a:pPr>
            <a:r>
              <a:rPr lang="fr-FR" sz="1300" b="1" dirty="0">
                <a:solidFill>
                  <a:srgbClr val="336699"/>
                </a:solidFill>
                <a:latin typeface="+mn-lt"/>
              </a:rPr>
              <a:t>Réponses au programme SP+ apportées </a:t>
            </a:r>
            <a:r>
              <a:rPr lang="fr-FR" sz="1300" b="1" dirty="0" smtClean="0">
                <a:solidFill>
                  <a:srgbClr val="336699"/>
                </a:solidFill>
                <a:latin typeface="+mn-lt"/>
              </a:rPr>
              <a:t>nationalement</a:t>
            </a:r>
          </a:p>
          <a:p>
            <a:pPr marL="128588" indent="-128588">
              <a:buFont typeface="Arial" panose="020B0604020202020204" pitchFamily="34" charset="0"/>
              <a:buChar char="•"/>
            </a:pPr>
            <a:endParaRPr lang="fr-FR" sz="1300" b="1" dirty="0">
              <a:solidFill>
                <a:srgbClr val="336699"/>
              </a:solidFill>
              <a:latin typeface="+mn-lt"/>
            </a:endParaRPr>
          </a:p>
          <a:p>
            <a:pPr marL="171450" indent="-171450">
              <a:buFontTx/>
              <a:buChar char="-"/>
            </a:pPr>
            <a:r>
              <a:rPr lang="fr-FR" sz="1300" dirty="0">
                <a:solidFill>
                  <a:srgbClr val="336699"/>
                </a:solidFill>
                <a:latin typeface="+mn-lt"/>
              </a:rPr>
              <a:t>Indicateurs </a:t>
            </a:r>
            <a:r>
              <a:rPr lang="fr-FR" sz="1300" dirty="0">
                <a:solidFill>
                  <a:srgbClr val="336699"/>
                </a:solidFill>
                <a:latin typeface="+mn-lt"/>
              </a:rPr>
              <a:t>nationaux Transparence </a:t>
            </a:r>
            <a:r>
              <a:rPr lang="fr-FR" sz="1300" dirty="0">
                <a:solidFill>
                  <a:srgbClr val="336699"/>
                </a:solidFill>
                <a:latin typeface="+mn-lt"/>
              </a:rPr>
              <a:t>sur le site SP+ </a:t>
            </a:r>
          </a:p>
          <a:p>
            <a:pPr marL="171450" indent="-171450">
              <a:buFontTx/>
              <a:buChar char="-"/>
            </a:pPr>
            <a:r>
              <a:rPr lang="fr-FR" sz="1300" dirty="0">
                <a:solidFill>
                  <a:srgbClr val="336699"/>
                </a:solidFill>
                <a:latin typeface="+mn-lt"/>
              </a:rPr>
              <a:t>Réponses aux témoignages des usagers : DGESIP</a:t>
            </a:r>
          </a:p>
          <a:p>
            <a:pPr marL="171450" indent="-171450">
              <a:buFontTx/>
              <a:buChar char="-"/>
            </a:pPr>
            <a:r>
              <a:rPr lang="fr-FR" sz="1300" dirty="0">
                <a:solidFill>
                  <a:srgbClr val="336699"/>
                </a:solidFill>
                <a:latin typeface="+mn-lt"/>
              </a:rPr>
              <a:t>Parcoursup</a:t>
            </a:r>
          </a:p>
          <a:p>
            <a:pPr marL="171450" indent="-171450">
              <a:buFontTx/>
              <a:buChar char="-"/>
            </a:pPr>
            <a:r>
              <a:rPr lang="fr-FR" sz="1300" dirty="0" err="1">
                <a:solidFill>
                  <a:srgbClr val="336699"/>
                </a:solidFill>
                <a:latin typeface="+mn-lt"/>
              </a:rPr>
              <a:t>MonMaster</a:t>
            </a:r>
            <a:endParaRPr lang="fr-FR" sz="1300" dirty="0">
              <a:solidFill>
                <a:srgbClr val="336699"/>
              </a:solidFill>
              <a:latin typeface="+mn-lt"/>
            </a:endParaRPr>
          </a:p>
          <a:p>
            <a:pPr marL="171450" indent="-171450">
              <a:buFontTx/>
              <a:buChar char="-"/>
            </a:pPr>
            <a:r>
              <a:rPr lang="fr-FR" sz="1300" dirty="0">
                <a:solidFill>
                  <a:srgbClr val="336699"/>
                </a:solidFill>
                <a:latin typeface="+mn-lt"/>
                <a:hlinkClick r:id="rId2"/>
              </a:rPr>
              <a:t>messervices.etudiant.gouv.fr</a:t>
            </a:r>
            <a:endParaRPr lang="fr-FR" sz="1300" dirty="0">
              <a:solidFill>
                <a:srgbClr val="336699"/>
              </a:solidFill>
              <a:latin typeface="+mn-lt"/>
            </a:endParaRPr>
          </a:p>
        </p:txBody>
      </p:sp>
      <p:sp>
        <p:nvSpPr>
          <p:cNvPr id="16" name="Rectangle 15"/>
          <p:cNvSpPr/>
          <p:nvPr/>
        </p:nvSpPr>
        <p:spPr>
          <a:xfrm>
            <a:off x="3275856" y="3068960"/>
            <a:ext cx="2808248" cy="2883482"/>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marL="128588" indent="-128588">
              <a:buFont typeface="Arial" panose="020B0604020202020204" pitchFamily="34" charset="0"/>
              <a:buChar char="•"/>
            </a:pPr>
            <a:r>
              <a:rPr lang="fr-FR" sz="1300" b="1" dirty="0">
                <a:solidFill>
                  <a:srgbClr val="336699"/>
                </a:solidFill>
                <a:latin typeface="+mn-lt"/>
              </a:rPr>
              <a:t>…données par les </a:t>
            </a:r>
            <a:r>
              <a:rPr lang="fr-FR" sz="1300" b="1" dirty="0" smtClean="0">
                <a:solidFill>
                  <a:srgbClr val="336699"/>
                </a:solidFill>
                <a:latin typeface="+mn-lt"/>
              </a:rPr>
              <a:t>établissements</a:t>
            </a:r>
          </a:p>
          <a:p>
            <a:pPr marL="128588" indent="-128588">
              <a:buFont typeface="Arial" panose="020B0604020202020204" pitchFamily="34" charset="0"/>
              <a:buChar char="•"/>
            </a:pPr>
            <a:endParaRPr lang="fr-FR" sz="1300" b="1" dirty="0">
              <a:solidFill>
                <a:srgbClr val="336699"/>
              </a:solidFill>
              <a:latin typeface="+mn-lt"/>
            </a:endParaRPr>
          </a:p>
          <a:p>
            <a:pPr marL="171450" indent="-171450">
              <a:buFontTx/>
              <a:buChar char="-"/>
            </a:pPr>
            <a:r>
              <a:rPr lang="fr-FR" sz="1300" dirty="0">
                <a:solidFill>
                  <a:srgbClr val="336699"/>
                </a:solidFill>
                <a:latin typeface="+mn-lt"/>
              </a:rPr>
              <a:t>Evaluation/accréditation du HCERES et de la CTI</a:t>
            </a:r>
          </a:p>
          <a:p>
            <a:pPr marL="171450" indent="-171450">
              <a:buFontTx/>
              <a:buChar char="-"/>
            </a:pPr>
            <a:r>
              <a:rPr lang="fr-FR" sz="1300" dirty="0">
                <a:solidFill>
                  <a:srgbClr val="336699"/>
                </a:solidFill>
                <a:latin typeface="+mn-lt"/>
              </a:rPr>
              <a:t>SDVE accompagne chaque projet d’établissement évalué par le HCERES</a:t>
            </a:r>
          </a:p>
          <a:p>
            <a:pPr marL="171450" indent="-171450">
              <a:buFontTx/>
              <a:buChar char="-"/>
            </a:pPr>
            <a:r>
              <a:rPr lang="fr-FR" sz="1300" dirty="0">
                <a:solidFill>
                  <a:srgbClr val="336699"/>
                </a:solidFill>
                <a:latin typeface="+mn-lt"/>
              </a:rPr>
              <a:t>Labels et certifications : DD&amp;RS, </a:t>
            </a:r>
            <a:r>
              <a:rPr lang="fr-FR" sz="1300" dirty="0" err="1">
                <a:solidFill>
                  <a:srgbClr val="336699"/>
                </a:solidFill>
                <a:latin typeface="+mn-lt"/>
              </a:rPr>
              <a:t>Qualiopi</a:t>
            </a:r>
            <a:r>
              <a:rPr lang="fr-FR" sz="1300" dirty="0">
                <a:solidFill>
                  <a:srgbClr val="336699"/>
                </a:solidFill>
                <a:latin typeface="+mn-lt"/>
              </a:rPr>
              <a:t>, Bienvenue en France…</a:t>
            </a:r>
          </a:p>
          <a:p>
            <a:pPr marL="171450" indent="-171450">
              <a:buFontTx/>
              <a:buChar char="-"/>
            </a:pPr>
            <a:r>
              <a:rPr lang="fr-FR" sz="1300" dirty="0">
                <a:solidFill>
                  <a:srgbClr val="336699"/>
                </a:solidFill>
                <a:latin typeface="+mn-lt"/>
              </a:rPr>
              <a:t>Schéma directeur de l’amélioration </a:t>
            </a:r>
            <a:r>
              <a:rPr lang="fr-FR" sz="1300" dirty="0">
                <a:solidFill>
                  <a:srgbClr val="336699"/>
                </a:solidFill>
                <a:latin typeface="+mn-lt"/>
              </a:rPr>
              <a:t>continue</a:t>
            </a:r>
          </a:p>
          <a:p>
            <a:pPr marL="171450" indent="-171450">
              <a:buFontTx/>
              <a:buChar char="-"/>
            </a:pPr>
            <a:r>
              <a:rPr lang="fr-FR" sz="1300" dirty="0">
                <a:solidFill>
                  <a:srgbClr val="336699"/>
                </a:solidFill>
                <a:latin typeface="+mn-lt"/>
              </a:rPr>
              <a:t>Application </a:t>
            </a:r>
            <a:r>
              <a:rPr lang="fr-FR" sz="1300" dirty="0">
                <a:solidFill>
                  <a:srgbClr val="336699"/>
                </a:solidFill>
                <a:latin typeface="+mn-lt"/>
              </a:rPr>
              <a:t>du Plan Climat ESR</a:t>
            </a:r>
          </a:p>
        </p:txBody>
      </p:sp>
      <p:sp>
        <p:nvSpPr>
          <p:cNvPr id="17" name="Rectangle 16"/>
          <p:cNvSpPr/>
          <p:nvPr/>
        </p:nvSpPr>
        <p:spPr>
          <a:xfrm>
            <a:off x="6181265" y="3068960"/>
            <a:ext cx="2639815" cy="3069558"/>
          </a:xfrm>
          <a:prstGeom prst="rect">
            <a:avLst/>
          </a:prstGeom>
          <a:solidFill>
            <a:schemeClr val="bg1"/>
          </a:solidFill>
          <a:effectLst>
            <a:outerShdw blurRad="50800" dist="38100" dir="5400000" algn="t" rotWithShape="0">
              <a:prstClr val="black">
                <a:alpha val="40000"/>
              </a:prstClr>
            </a:outerShdw>
          </a:effectLst>
        </p:spPr>
        <p:txBody>
          <a:bodyPr wrap="square">
            <a:spAutoFit/>
          </a:bodyPr>
          <a:lstStyle/>
          <a:p>
            <a:pPr marL="128588" indent="-128588">
              <a:buFont typeface="Arial" panose="020B0604020202020204" pitchFamily="34" charset="0"/>
              <a:buChar char="•"/>
            </a:pPr>
            <a:r>
              <a:rPr lang="fr-FR" sz="1300" b="1" dirty="0">
                <a:solidFill>
                  <a:srgbClr val="336699"/>
                </a:solidFill>
                <a:latin typeface="+mn-lt"/>
              </a:rPr>
              <a:t>…dans les services et composantes </a:t>
            </a:r>
            <a:endParaRPr lang="fr-FR" sz="1300" b="1" dirty="0" smtClean="0">
              <a:solidFill>
                <a:srgbClr val="336699"/>
              </a:solidFill>
              <a:latin typeface="+mn-lt"/>
            </a:endParaRPr>
          </a:p>
          <a:p>
            <a:pPr marL="128588" indent="-128588">
              <a:buFont typeface="Arial" panose="020B0604020202020204" pitchFamily="34" charset="0"/>
              <a:buChar char="•"/>
            </a:pPr>
            <a:endParaRPr lang="fr-FR" sz="1300" b="1" dirty="0">
              <a:solidFill>
                <a:srgbClr val="336699"/>
              </a:solidFill>
              <a:latin typeface="+mn-lt"/>
            </a:endParaRPr>
          </a:p>
          <a:p>
            <a:pPr marL="171450" indent="-171450">
              <a:buFontTx/>
              <a:buChar char="-"/>
            </a:pPr>
            <a:r>
              <a:rPr lang="fr-FR" sz="1300" dirty="0">
                <a:solidFill>
                  <a:srgbClr val="336699"/>
                </a:solidFill>
                <a:latin typeface="+mn-lt"/>
              </a:rPr>
              <a:t>Feuille de route 2022-23 du réseau des établissements ESR</a:t>
            </a:r>
          </a:p>
          <a:p>
            <a:pPr marL="171450" indent="-171450">
              <a:buFontTx/>
              <a:buChar char="-"/>
            </a:pPr>
            <a:r>
              <a:rPr lang="fr-FR" sz="1300" dirty="0">
                <a:solidFill>
                  <a:srgbClr val="336699"/>
                </a:solidFill>
                <a:latin typeface="+mn-lt"/>
              </a:rPr>
              <a:t>affichage des engagements SP+, </a:t>
            </a:r>
          </a:p>
          <a:p>
            <a:pPr marL="171450" indent="-171450">
              <a:buFontTx/>
              <a:buChar char="-"/>
            </a:pPr>
            <a:r>
              <a:rPr lang="fr-FR" sz="1300" dirty="0">
                <a:solidFill>
                  <a:srgbClr val="336699"/>
                </a:solidFill>
                <a:latin typeface="+mn-lt"/>
              </a:rPr>
              <a:t>autodiagnostic, </a:t>
            </a:r>
          </a:p>
          <a:p>
            <a:pPr marL="171450" indent="-171450">
              <a:buFontTx/>
              <a:buChar char="-"/>
            </a:pPr>
            <a:r>
              <a:rPr lang="fr-FR" sz="1300" dirty="0">
                <a:solidFill>
                  <a:srgbClr val="336699"/>
                </a:solidFill>
                <a:latin typeface="+mn-lt"/>
              </a:rPr>
              <a:t>croisement des référentiels, </a:t>
            </a:r>
          </a:p>
          <a:p>
            <a:pPr marL="171450" indent="-171450">
              <a:buFontTx/>
              <a:buChar char="-"/>
            </a:pPr>
            <a:r>
              <a:rPr lang="fr-FR" sz="1300" dirty="0">
                <a:solidFill>
                  <a:srgbClr val="336699"/>
                </a:solidFill>
                <a:latin typeface="+mn-lt"/>
              </a:rPr>
              <a:t>état des lieux des actions des établissements pour les 9 engagement et l’affichage des engagements</a:t>
            </a:r>
          </a:p>
        </p:txBody>
      </p:sp>
      <p:sp>
        <p:nvSpPr>
          <p:cNvPr id="2" name="Rectangle 1"/>
          <p:cNvSpPr/>
          <p:nvPr/>
        </p:nvSpPr>
        <p:spPr>
          <a:xfrm>
            <a:off x="539552" y="1586049"/>
            <a:ext cx="8281528" cy="1122871"/>
          </a:xfrm>
          <a:prstGeom prst="rect">
            <a:avLst/>
          </a:prstGeom>
        </p:spPr>
        <p:txBody>
          <a:bodyPr wrap="square">
            <a:spAutoFit/>
          </a:bodyPr>
          <a:lstStyle/>
          <a:p>
            <a:r>
              <a:rPr lang="fr-FR" b="1" dirty="0">
                <a:solidFill>
                  <a:srgbClr val="336699"/>
                </a:solidFill>
              </a:rPr>
              <a:t>3 niveaux d’actions complémentaires </a:t>
            </a:r>
            <a:r>
              <a:rPr lang="fr-FR" dirty="0">
                <a:solidFill>
                  <a:srgbClr val="336699"/>
                </a:solidFill>
              </a:rPr>
              <a:t>: </a:t>
            </a:r>
          </a:p>
          <a:p>
            <a:pPr marL="171450" indent="-171450">
              <a:buFontTx/>
              <a:buChar char="-"/>
            </a:pPr>
            <a:r>
              <a:rPr lang="fr-FR" dirty="0">
                <a:solidFill>
                  <a:srgbClr val="336699"/>
                </a:solidFill>
              </a:rPr>
              <a:t>nationalement, </a:t>
            </a:r>
          </a:p>
          <a:p>
            <a:pPr marL="171450" indent="-171450">
              <a:buFontTx/>
              <a:buChar char="-"/>
            </a:pPr>
            <a:r>
              <a:rPr lang="fr-FR" dirty="0">
                <a:solidFill>
                  <a:srgbClr val="336699"/>
                </a:solidFill>
              </a:rPr>
              <a:t>à l’échelle de l’établissement (pilotage)</a:t>
            </a:r>
          </a:p>
          <a:p>
            <a:pPr marL="171450" indent="-171450">
              <a:buFontTx/>
              <a:buChar char="-"/>
            </a:pPr>
            <a:r>
              <a:rPr lang="fr-FR" dirty="0">
                <a:solidFill>
                  <a:srgbClr val="336699"/>
                </a:solidFill>
              </a:rPr>
              <a:t>à la maille la plus fine du service ou de la composante</a:t>
            </a:r>
          </a:p>
        </p:txBody>
      </p:sp>
    </p:spTree>
    <p:extLst>
      <p:ext uri="{BB962C8B-B14F-4D97-AF65-F5344CB8AC3E}">
        <p14:creationId xmlns:p14="http://schemas.microsoft.com/office/powerpoint/2010/main" val="206562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457199" y="44450"/>
            <a:ext cx="6418263" cy="1176338"/>
          </a:xfrm>
        </p:spPr>
        <p:txBody>
          <a:bodyPr/>
          <a:lstStyle/>
          <a:p>
            <a:pPr defTabSz="407526">
              <a:defRPr/>
            </a:pPr>
            <a:r>
              <a:rPr lang="fr-FR" dirty="0"/>
              <a:t>Le réseau SP+ de l’ESR </a:t>
            </a:r>
            <a:r>
              <a:rPr lang="fr-FR" dirty="0" smtClean="0"/>
              <a:t> : </a:t>
            </a:r>
            <a:br>
              <a:rPr lang="fr-FR" dirty="0" smtClean="0"/>
            </a:br>
            <a:r>
              <a:rPr lang="fr-FR" dirty="0" smtClean="0"/>
              <a:t>un </a:t>
            </a:r>
            <a:r>
              <a:rPr lang="fr-FR" dirty="0"/>
              <a:t>vecteur d’inspirations communes</a:t>
            </a:r>
            <a:endParaRPr lang="fr-FR" dirty="0"/>
          </a:p>
        </p:txBody>
      </p:sp>
      <p:sp>
        <p:nvSpPr>
          <p:cNvPr id="5" name="Espace réservé du contenu 4"/>
          <p:cNvSpPr>
            <a:spLocks noGrp="1"/>
          </p:cNvSpPr>
          <p:nvPr>
            <p:ph idx="1"/>
          </p:nvPr>
        </p:nvSpPr>
        <p:spPr bwMode="auto">
          <a:xfrm>
            <a:off x="457199" y="1844824"/>
            <a:ext cx="8224838" cy="3562846"/>
          </a:xfrm>
        </p:spPr>
        <p:txBody>
          <a:bodyPr/>
          <a:lstStyle/>
          <a:p>
            <a:r>
              <a:rPr lang="fr-FR" sz="1200" dirty="0"/>
              <a:t>A l’échelle de l’établissement, l’engagement de porter le programme SP+ et l’amélioration continue permet de faire partager une vision collective ainsi que des actions locales sur mesure pour les étudiants et pour les agents. </a:t>
            </a:r>
          </a:p>
          <a:p>
            <a:endParaRPr lang="fr-FR" sz="1200" b="0" dirty="0" smtClean="0"/>
          </a:p>
          <a:p>
            <a:r>
              <a:rPr lang="fr-FR" sz="1200" b="0" dirty="0" smtClean="0"/>
              <a:t>Le </a:t>
            </a:r>
            <a:r>
              <a:rPr lang="fr-FR" sz="1200" b="0" dirty="0"/>
              <a:t>19 juin dernier s’est déroulé au ministère de l’enseignement supérieur, le 5ème séminaire du réseau des établissements de l’enseignement supérieur et de la recherche, engagés dans le programme Service public plus. Depuis près de 2 ans, ceux sont plus de 80 établissements universités et écoles qui contribuent à la vie de ce réseau. </a:t>
            </a:r>
          </a:p>
          <a:p>
            <a:endParaRPr lang="fr-FR" sz="1200" b="0" dirty="0" smtClean="0"/>
          </a:p>
          <a:p>
            <a:endParaRPr lang="fr-FR" sz="1200" b="0" dirty="0"/>
          </a:p>
          <a:p>
            <a:endParaRPr lang="fr-FR" sz="1200" b="0" dirty="0" smtClean="0"/>
          </a:p>
        </p:txBody>
      </p:sp>
      <p:sp>
        <p:nvSpPr>
          <p:cNvPr id="6" name="Espace réservé du numéro de diapositive 5"/>
          <p:cNvSpPr>
            <a:spLocks noGrp="1" noChangeArrowheads="1"/>
          </p:cNvSpPr>
          <p:nvPr>
            <p:ph type="sldNum"/>
          </p:nvPr>
        </p:nvSpPr>
        <p:spPr bwMode="auto">
          <a:xfrm>
            <a:off x="8138418" y="6540326"/>
            <a:ext cx="754062" cy="273050"/>
          </a:xfrm>
          <a:prstGeom prst="rect">
            <a:avLst/>
          </a:prstGeom>
          <a:noFill/>
          <a:ln>
            <a:noFill/>
          </a:ln>
          <a:effec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a:cs typeface="+mn-cs"/>
              </a:defRPr>
            </a:lvl1pPr>
          </a:lstStyle>
          <a:p>
            <a:pPr>
              <a:defRPr/>
            </a:pPr>
            <a:fld id="{1BB59B4F-60FA-6C49-810D-4E0CA62E62D7}" type="slidenum">
              <a:rPr lang="fr-FR"/>
              <a:t>13</a:t>
            </a:fld>
            <a:endParaRPr lang="fr-FR"/>
          </a:p>
        </p:txBody>
      </p:sp>
    </p:spTree>
    <p:extLst>
      <p:ext uri="{BB962C8B-B14F-4D97-AF65-F5344CB8AC3E}">
        <p14:creationId xmlns:p14="http://schemas.microsoft.com/office/powerpoint/2010/main" val="25084231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4624"/>
            <a:ext cx="8279984" cy="720080"/>
          </a:xfrm>
        </p:spPr>
        <p:txBody>
          <a:bodyPr/>
          <a:lstStyle/>
          <a:p>
            <a:r>
              <a:rPr lang="fr-FR" dirty="0" smtClean="0"/>
              <a:t>Séminaire SP+ du 19 juin 2023</a:t>
            </a:r>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14</a:t>
            </a:fld>
            <a:endParaRPr lang="fr-FR" dirty="0"/>
          </a:p>
        </p:txBody>
      </p:sp>
      <p:sp>
        <p:nvSpPr>
          <p:cNvPr id="8" name="Rectangle 7"/>
          <p:cNvSpPr/>
          <p:nvPr/>
        </p:nvSpPr>
        <p:spPr>
          <a:xfrm>
            <a:off x="-180528" y="620688"/>
            <a:ext cx="6984776" cy="607602"/>
          </a:xfrm>
          <a:prstGeom prst="rect">
            <a:avLst/>
          </a:prstGeom>
        </p:spPr>
        <p:txBody>
          <a:bodyPr wrap="square">
            <a:spAutoFit/>
          </a:bodyPr>
          <a:lstStyle/>
          <a:p>
            <a:pPr algn="ctr"/>
            <a:r>
              <a:rPr lang="fr-FR" b="1" dirty="0">
                <a:latin typeface="Calibri" panose="020F0502020204030204" pitchFamily="34" charset="0"/>
                <a:ea typeface="Calibri" panose="020F0502020204030204" pitchFamily="34" charset="0"/>
              </a:rPr>
              <a:t>L’écoute des étudiants, méthodologie, valorisation, </a:t>
            </a:r>
          </a:p>
          <a:p>
            <a:pPr algn="ctr"/>
            <a:r>
              <a:rPr lang="fr-FR" b="1" dirty="0">
                <a:latin typeface="Calibri" panose="020F0502020204030204" pitchFamily="34" charset="0"/>
                <a:ea typeface="Calibri" panose="020F0502020204030204" pitchFamily="34" charset="0"/>
              </a:rPr>
              <a:t>démarche d’amélioration continue</a:t>
            </a:r>
            <a:endParaRPr lang="fr-FR" b="1" dirty="0">
              <a:solidFill>
                <a:schemeClr val="tx1">
                  <a:lumMod val="85000"/>
                  <a:lumOff val="15000"/>
                </a:schemeClr>
              </a:solidFill>
            </a:endParaRPr>
          </a:p>
        </p:txBody>
      </p:sp>
      <p:pic>
        <p:nvPicPr>
          <p:cNvPr id="10" name="Image 9"/>
          <p:cNvPicPr>
            <a:picLocks noChangeAspect="1"/>
          </p:cNvPicPr>
          <p:nvPr/>
        </p:nvPicPr>
        <p:blipFill>
          <a:blip r:embed="rId2"/>
          <a:stretch>
            <a:fillRect/>
          </a:stretch>
        </p:blipFill>
        <p:spPr bwMode="auto">
          <a:xfrm>
            <a:off x="5004048" y="929475"/>
            <a:ext cx="969121" cy="282936"/>
          </a:xfrm>
          <a:prstGeom prst="rect">
            <a:avLst/>
          </a:prstGeom>
        </p:spPr>
      </p:pic>
      <p:sp>
        <p:nvSpPr>
          <p:cNvPr id="11" name="Espace réservé du texte 5"/>
          <p:cNvSpPr>
            <a:spLocks noGrp="1"/>
          </p:cNvSpPr>
          <p:nvPr>
            <p:ph type="body" sz="quarter" idx="13"/>
          </p:nvPr>
        </p:nvSpPr>
        <p:spPr>
          <a:xfrm>
            <a:off x="359999" y="1628800"/>
            <a:ext cx="8532481" cy="4525094"/>
          </a:xfrm>
          <a:noFill/>
          <a:ln>
            <a:noFill/>
          </a:ln>
          <a:effectLst/>
        </p:spPr>
        <p:txBody>
          <a:bodyPr/>
          <a:lstStyle/>
          <a:p>
            <a:pPr marL="360363" indent="-180975" algn="just">
              <a:lnSpc>
                <a:spcPct val="115000"/>
              </a:lnSpc>
              <a:buClr>
                <a:srgbClr val="FF0000"/>
              </a:buClr>
              <a:buFont typeface="Arial" panose="020B0604020202020204" pitchFamily="34" charset="0"/>
              <a:buChar char="•"/>
            </a:pPr>
            <a:r>
              <a:rPr lang="fr-FR" sz="1300" dirty="0" smtClean="0"/>
              <a:t>Diversité </a:t>
            </a:r>
            <a:r>
              <a:rPr lang="fr-FR" sz="1300" dirty="0"/>
              <a:t>des types et modalités d’écoutes selon les enjeux</a:t>
            </a:r>
          </a:p>
          <a:p>
            <a:pPr marL="179388" indent="0" algn="just">
              <a:lnSpc>
                <a:spcPct val="115000"/>
              </a:lnSpc>
              <a:buClr>
                <a:srgbClr val="FF0000"/>
              </a:buClr>
              <a:buNone/>
            </a:pPr>
            <a:r>
              <a:rPr lang="fr-FR" sz="1300" dirty="0"/>
              <a:t>	</a:t>
            </a:r>
            <a:r>
              <a:rPr lang="fr-FR" sz="1300" b="0" dirty="0"/>
              <a:t>Antoine Legrand, Bordeaux INP</a:t>
            </a:r>
          </a:p>
          <a:p>
            <a:pPr marL="360363" indent="-180975" algn="just">
              <a:lnSpc>
                <a:spcPct val="115000"/>
              </a:lnSpc>
              <a:buClr>
                <a:srgbClr val="FF0000"/>
              </a:buClr>
              <a:buFont typeface="Arial" panose="020B0604020202020204" pitchFamily="34" charset="0"/>
              <a:buChar char="•"/>
            </a:pPr>
            <a:r>
              <a:rPr lang="fr-FR" sz="1300" dirty="0"/>
              <a:t>« Votre avis est pris en compte pour améliorer le service rendu ». </a:t>
            </a:r>
            <a:r>
              <a:rPr lang="fr-FR" sz="1300" dirty="0" smtClean="0"/>
              <a:t>Itérations </a:t>
            </a:r>
            <a:r>
              <a:rPr lang="fr-FR" sz="1300" dirty="0"/>
              <a:t>autour du partage des espaces de travail en bibliothèque universitaire </a:t>
            </a:r>
          </a:p>
          <a:p>
            <a:pPr marL="179388" indent="0" algn="just">
              <a:lnSpc>
                <a:spcPct val="115000"/>
              </a:lnSpc>
              <a:buClr>
                <a:srgbClr val="FF0000"/>
              </a:buClr>
              <a:buNone/>
            </a:pPr>
            <a:r>
              <a:rPr lang="fr-FR" sz="1300" b="0" dirty="0" smtClean="0"/>
              <a:t>Nathalie </a:t>
            </a:r>
            <a:r>
              <a:rPr lang="fr-FR" sz="1300" b="0" dirty="0"/>
              <a:t>CLOT, Directrice Bibliothèque universitaire, U d’Angers </a:t>
            </a:r>
          </a:p>
          <a:p>
            <a:pPr marL="360363" indent="-180975" algn="just">
              <a:lnSpc>
                <a:spcPct val="115000"/>
              </a:lnSpc>
              <a:buClr>
                <a:srgbClr val="FF0000"/>
              </a:buClr>
              <a:buFont typeface="Arial" panose="020B0604020202020204" pitchFamily="34" charset="0"/>
              <a:buChar char="•"/>
            </a:pPr>
            <a:r>
              <a:rPr lang="fr-FR" sz="1300" dirty="0"/>
              <a:t>Parcours de l’usager au service de l’écoute et de l’amélioration continue SP+ </a:t>
            </a:r>
          </a:p>
          <a:p>
            <a:pPr marL="179388" indent="0" algn="just">
              <a:lnSpc>
                <a:spcPct val="115000"/>
              </a:lnSpc>
              <a:buClr>
                <a:srgbClr val="FF0000"/>
              </a:buClr>
              <a:buNone/>
            </a:pPr>
            <a:r>
              <a:rPr lang="fr-FR" sz="1300" b="0" dirty="0" smtClean="0"/>
              <a:t>Anne-Sophie </a:t>
            </a:r>
            <a:r>
              <a:rPr lang="fr-FR" sz="1300" b="0" dirty="0"/>
              <a:t>Cazier, Cheffe de projet – Expérience Usagers, MFTP, DITP</a:t>
            </a:r>
          </a:p>
          <a:p>
            <a:pPr marL="360363" indent="-180975" algn="just">
              <a:lnSpc>
                <a:spcPct val="115000"/>
              </a:lnSpc>
              <a:buClr>
                <a:srgbClr val="FF0000"/>
              </a:buClr>
              <a:buFont typeface="Arial" panose="020B0604020202020204" pitchFamily="34" charset="0"/>
              <a:buChar char="•"/>
            </a:pPr>
            <a:r>
              <a:rPr lang="fr-FR" sz="1300" dirty="0"/>
              <a:t>Dynamique d’amélioration et de transformation de Parcoursup associée à l’écoute de ses usagers </a:t>
            </a:r>
          </a:p>
          <a:p>
            <a:pPr marL="179388" lvl="1" indent="0" algn="just">
              <a:lnSpc>
                <a:spcPct val="115000"/>
              </a:lnSpc>
              <a:spcBef>
                <a:spcPts val="0"/>
              </a:spcBef>
              <a:buClr>
                <a:srgbClr val="FF0000"/>
              </a:buClr>
              <a:buNone/>
            </a:pPr>
            <a:r>
              <a:rPr lang="fr-FR" sz="1300" b="0" dirty="0" err="1" smtClean="0">
                <a:cs typeface="ＭＳ Ｐゴシック"/>
              </a:rPr>
              <a:t>Houda</a:t>
            </a:r>
            <a:r>
              <a:rPr lang="fr-FR" sz="1300" b="0" dirty="0" smtClean="0">
                <a:cs typeface="ＭＳ Ｐゴシック"/>
              </a:rPr>
              <a:t> </a:t>
            </a:r>
            <a:r>
              <a:rPr lang="fr-FR" sz="1300" b="0" dirty="0" err="1">
                <a:cs typeface="ＭＳ Ｐゴシック"/>
              </a:rPr>
              <a:t>Said</a:t>
            </a:r>
            <a:r>
              <a:rPr lang="fr-FR" sz="1300" b="0" dirty="0">
                <a:cs typeface="ＭＳ Ｐゴシック"/>
              </a:rPr>
              <a:t>, Chargée de communication Parcoursup, MESR</a:t>
            </a:r>
          </a:p>
          <a:p>
            <a:pPr marL="360363" indent="-180975" algn="just">
              <a:lnSpc>
                <a:spcPct val="115000"/>
              </a:lnSpc>
              <a:buClr>
                <a:srgbClr val="FF0000"/>
              </a:buClr>
              <a:buFont typeface="Arial" panose="020B0604020202020204" pitchFamily="34" charset="0"/>
              <a:buChar char="•"/>
            </a:pPr>
            <a:r>
              <a:rPr lang="fr-FR" sz="1300" dirty="0"/>
              <a:t>Démarche d’écoute des besoins des étudiants pour la création d’espaces fonctionnels (design </a:t>
            </a:r>
            <a:r>
              <a:rPr lang="fr-FR" sz="1300" dirty="0" err="1"/>
              <a:t>thinking</a:t>
            </a:r>
            <a:r>
              <a:rPr lang="fr-FR" sz="1300" dirty="0"/>
              <a:t>, </a:t>
            </a:r>
            <a:r>
              <a:rPr lang="fr-FR" sz="1300" dirty="0" err="1"/>
              <a:t>learning</a:t>
            </a:r>
            <a:r>
              <a:rPr lang="fr-FR" sz="1300" dirty="0"/>
              <a:t> center, espaces et lieux d’innovation) </a:t>
            </a:r>
          </a:p>
          <a:p>
            <a:pPr marL="179388" indent="0" algn="just">
              <a:lnSpc>
                <a:spcPct val="115000"/>
              </a:lnSpc>
              <a:buClr>
                <a:srgbClr val="FF0000"/>
              </a:buClr>
              <a:buNone/>
            </a:pPr>
            <a:r>
              <a:rPr lang="fr-FR" sz="1300" b="0" dirty="0" smtClean="0"/>
              <a:t>Florence </a:t>
            </a:r>
            <a:r>
              <a:rPr lang="fr-FR" sz="1300" b="0" dirty="0" err="1"/>
              <a:t>Kohler</a:t>
            </a:r>
            <a:r>
              <a:rPr lang="fr-FR" sz="1300" b="0" dirty="0"/>
              <a:t>, Architecte-Cheffe de projet, MESR, DGESIP, MEC</a:t>
            </a:r>
          </a:p>
          <a:p>
            <a:pPr marL="285750" indent="-285750" algn="ctr">
              <a:buFont typeface="Arial" panose="020B0604020202020204" pitchFamily="34" charset="0"/>
              <a:buChar char="•"/>
            </a:pPr>
            <a:endParaRPr lang="fr-FR" sz="1100" b="0" cap="none" dirty="0">
              <a:solidFill>
                <a:schemeClr val="tx2"/>
              </a:solidFill>
            </a:endParaRPr>
          </a:p>
          <a:p>
            <a:pPr marL="285750" indent="-285750" algn="ctr">
              <a:buFont typeface="Arial" panose="020B0604020202020204" pitchFamily="34" charset="0"/>
              <a:buChar char="•"/>
            </a:pPr>
            <a:endParaRPr lang="fr-FR" sz="1100" dirty="0">
              <a:solidFill>
                <a:schemeClr val="tx2"/>
              </a:solidFill>
            </a:endParaRPr>
          </a:p>
        </p:txBody>
      </p:sp>
    </p:spTree>
    <p:extLst>
      <p:ext uri="{BB962C8B-B14F-4D97-AF65-F5344CB8AC3E}">
        <p14:creationId xmlns:p14="http://schemas.microsoft.com/office/powerpoint/2010/main" val="4289037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683568" y="404664"/>
            <a:ext cx="5976664" cy="648072"/>
          </a:xfrm>
        </p:spPr>
        <p:txBody>
          <a:bodyPr/>
          <a:lstStyle/>
          <a:p>
            <a:pPr>
              <a:defRPr/>
            </a:pPr>
            <a:r>
              <a:rPr lang="fr-FR" dirty="0" smtClean="0"/>
              <a:t>Initiative de croisement des référentiels de l’ESR</a:t>
            </a:r>
            <a:endParaRPr lang="fr-FR" dirty="0"/>
          </a:p>
        </p:txBody>
      </p:sp>
      <p:sp>
        <p:nvSpPr>
          <p:cNvPr id="5" name="Espace réservé du contenu 4"/>
          <p:cNvSpPr>
            <a:spLocks noGrp="1"/>
          </p:cNvSpPr>
          <p:nvPr>
            <p:ph idx="4294967295"/>
          </p:nvPr>
        </p:nvSpPr>
        <p:spPr bwMode="auto">
          <a:xfrm>
            <a:off x="683568" y="2877963"/>
            <a:ext cx="7776864" cy="3180160"/>
          </a:xfrm>
        </p:spPr>
        <p:txBody>
          <a:bodyPr>
            <a:normAutofit/>
          </a:bodyPr>
          <a:lstStyle/>
          <a:p>
            <a:pPr>
              <a:defRPr/>
            </a:pPr>
            <a:r>
              <a:rPr lang="fr-FR" sz="1400" dirty="0"/>
              <a:t>« Initier collectivement un premier travail de croisement des principaux référentiels »</a:t>
            </a:r>
          </a:p>
          <a:p>
            <a:pPr>
              <a:defRPr/>
            </a:pPr>
            <a:endParaRPr sz="1400" dirty="0">
              <a:solidFill>
                <a:srgbClr val="0070C0"/>
              </a:solidFill>
            </a:endParaRPr>
          </a:p>
          <a:p>
            <a:pPr>
              <a:defRPr/>
            </a:pPr>
            <a:r>
              <a:rPr lang="fr-FR" sz="1400" b="0" dirty="0"/>
              <a:t>Une approche thématique : Repérer les thèmes communs entre les référentiels pour aboutir à un premier niveau de comparaison</a:t>
            </a:r>
          </a:p>
          <a:p>
            <a:pPr>
              <a:defRPr/>
            </a:pPr>
            <a:endParaRPr sz="1400" b="0" dirty="0"/>
          </a:p>
          <a:p>
            <a:pPr>
              <a:spcAft>
                <a:spcPts val="1200"/>
              </a:spcAft>
              <a:defRPr/>
            </a:pPr>
            <a:r>
              <a:rPr lang="fr-FR" sz="1400" b="0" dirty="0"/>
              <a:t>C’est un travail expérimental qui pourra être utile aux acteurs des établissements et aux réseaux de l’Enseignement Supérieur et de la Recherche</a:t>
            </a:r>
          </a:p>
          <a:p>
            <a:pPr marL="0" indent="0">
              <a:defRPr/>
            </a:pPr>
            <a:r>
              <a:rPr lang="fr-FR" sz="1400" b="0" dirty="0"/>
              <a:t>Il s’agit de favoriser l’harmonisation et la mise en cohérence des différentes démarches qualité au sein d’un même </a:t>
            </a:r>
            <a:r>
              <a:rPr lang="fr-FR" sz="1400" b="0" dirty="0"/>
              <a:t>établissement</a:t>
            </a:r>
          </a:p>
          <a:p>
            <a:pPr>
              <a:defRPr/>
            </a:pPr>
            <a:endParaRPr lang="fr-FR" sz="1400" dirty="0">
              <a:solidFill>
                <a:schemeClr val="tx1">
                  <a:lumMod val="50000"/>
                </a:schemeClr>
              </a:solidFill>
            </a:endParaRPr>
          </a:p>
        </p:txBody>
      </p:sp>
      <p:sp>
        <p:nvSpPr>
          <p:cNvPr id="3" name="Espace réservé du pied de page 2"/>
          <p:cNvSpPr>
            <a:spLocks noGrp="1"/>
          </p:cNvSpPr>
          <p:nvPr>
            <p:ph type="ftr" sz="quarter" idx="4294967295"/>
          </p:nvPr>
        </p:nvSpPr>
        <p:spPr/>
        <p:txBody>
          <a:bodyPr/>
          <a:lstStyle/>
          <a:p>
            <a:pPr>
              <a:defRPr/>
            </a:pPr>
            <a:endParaRPr lang="fr-FR"/>
          </a:p>
        </p:txBody>
      </p:sp>
      <p:sp>
        <p:nvSpPr>
          <p:cNvPr id="2" name="Espace réservé du numéro de diapositive 1"/>
          <p:cNvSpPr>
            <a:spLocks noGrp="1"/>
          </p:cNvSpPr>
          <p:nvPr>
            <p:ph type="sldNum" idx="12"/>
          </p:nvPr>
        </p:nvSpPr>
        <p:spPr/>
        <p:txBody>
          <a:bodyPr/>
          <a:lstStyle/>
          <a:p>
            <a:pPr>
              <a:defRPr/>
            </a:pPr>
            <a:fld id="{858F6F11-D20E-C14F-8ADB-D92BE02B1B7D}" type="slidenum">
              <a:rPr lang="fr-FR" smtClean="0"/>
              <a:t>15</a:t>
            </a:fld>
            <a:endParaRPr lang="fr-FR"/>
          </a:p>
        </p:txBody>
      </p:sp>
      <p:sp>
        <p:nvSpPr>
          <p:cNvPr id="7" name="ZoneTexte 6"/>
          <p:cNvSpPr txBox="1"/>
          <p:nvPr/>
        </p:nvSpPr>
        <p:spPr>
          <a:xfrm>
            <a:off x="683568" y="1628800"/>
            <a:ext cx="7704856" cy="865237"/>
          </a:xfrm>
          <a:prstGeom prst="rect">
            <a:avLst/>
          </a:prstGeom>
          <a:noFill/>
        </p:spPr>
        <p:txBody>
          <a:bodyPr wrap="square" rtlCol="0">
            <a:spAutoFit/>
          </a:bodyPr>
          <a:lstStyle/>
          <a:p>
            <a:r>
              <a:rPr lang="fr-FR" dirty="0">
                <a:solidFill>
                  <a:srgbClr val="336699"/>
                </a:solidFill>
                <a:latin typeface="+mn-lt"/>
              </a:rPr>
              <a:t>Etat d’avancement – Juin 2023</a:t>
            </a:r>
          </a:p>
          <a:p>
            <a:pPr marL="0" indent="0">
              <a:defRPr/>
            </a:pPr>
            <a:r>
              <a:rPr lang="fr-FR" dirty="0">
                <a:solidFill>
                  <a:srgbClr val="336699"/>
                </a:solidFill>
                <a:latin typeface="+mn-lt"/>
              </a:rPr>
              <a:t>Exemple du Groupe </a:t>
            </a:r>
            <a:r>
              <a:rPr lang="fr-FR" dirty="0">
                <a:solidFill>
                  <a:srgbClr val="336699"/>
                </a:solidFill>
                <a:latin typeface="+mn-lt"/>
              </a:rPr>
              <a:t>de travail Label SP+ x Label Bienvenue en </a:t>
            </a:r>
            <a:r>
              <a:rPr lang="fr-FR" dirty="0" smtClean="0">
                <a:solidFill>
                  <a:srgbClr val="336699"/>
                </a:solidFill>
                <a:latin typeface="+mn-lt"/>
              </a:rPr>
              <a:t>France</a:t>
            </a:r>
            <a:endParaRPr lang="fr-FR" dirty="0">
              <a:solidFill>
                <a:srgbClr val="0070C0"/>
              </a:solidFill>
            </a:endParaRPr>
          </a:p>
        </p:txBody>
      </p:sp>
    </p:spTree>
    <p:extLst>
      <p:ext uri="{BB962C8B-B14F-4D97-AF65-F5344CB8AC3E}">
        <p14:creationId xmlns:p14="http://schemas.microsoft.com/office/powerpoint/2010/main" val="2942717702"/>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à coins arrondis 62"/>
          <p:cNvSpPr/>
          <p:nvPr/>
        </p:nvSpPr>
        <p:spPr>
          <a:xfrm>
            <a:off x="7608370" y="2276873"/>
            <a:ext cx="1143676" cy="924385"/>
          </a:xfrm>
          <a:prstGeom prst="roundRect">
            <a:avLst/>
          </a:prstGeom>
          <a:solidFill>
            <a:srgbClr val="005A9E"/>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2" name="Titre 1"/>
          <p:cNvSpPr>
            <a:spLocks noGrp="1"/>
          </p:cNvSpPr>
          <p:nvPr>
            <p:ph type="title"/>
          </p:nvPr>
        </p:nvSpPr>
        <p:spPr>
          <a:xfrm>
            <a:off x="360000" y="227352"/>
            <a:ext cx="6588264" cy="773729"/>
          </a:xfrm>
        </p:spPr>
        <p:txBody>
          <a:bodyPr>
            <a:normAutofit fontScale="90000"/>
          </a:bodyPr>
          <a:lstStyle/>
          <a:p>
            <a:r>
              <a:rPr lang="fr-FR" sz="1800" b="1" dirty="0"/>
              <a:t>Programme SP+</a:t>
            </a:r>
            <a:br>
              <a:rPr lang="fr-FR" sz="1800" b="1" dirty="0"/>
            </a:br>
            <a:r>
              <a:rPr lang="fr-FR" sz="1800" b="1" dirty="0"/>
              <a:t>Déploiement dans les établissements de l’ESR en </a:t>
            </a:r>
            <a:r>
              <a:rPr lang="fr-FR" sz="1800" b="1" dirty="0" smtClean="0"/>
              <a:t>2023</a:t>
            </a:r>
            <a:r>
              <a:rPr lang="fr-FR" sz="1600" b="1" dirty="0"/>
              <a:t/>
            </a:r>
            <a:br>
              <a:rPr lang="fr-FR" sz="1600" b="1" dirty="0"/>
            </a:br>
            <a:r>
              <a:rPr lang="fr-FR" sz="1000" b="1" dirty="0"/>
              <a:t>Ecoute de l’usager, amélioration continue, simplification, </a:t>
            </a:r>
            <a:r>
              <a:rPr lang="fr-FR" sz="1000" b="1" dirty="0" smtClean="0"/>
              <a:t>transparence</a:t>
            </a:r>
            <a:endParaRPr lang="fr-FR" sz="1000" b="1" dirty="0"/>
          </a:p>
        </p:txBody>
      </p:sp>
      <p:pic>
        <p:nvPicPr>
          <p:cNvPr id="29" name="Image 28"/>
          <p:cNvPicPr>
            <a:picLocks noChangeAspect="1"/>
          </p:cNvPicPr>
          <p:nvPr/>
        </p:nvPicPr>
        <p:blipFill>
          <a:blip r:embed="rId3"/>
          <a:stretch/>
        </p:blipFill>
        <p:spPr bwMode="auto">
          <a:xfrm>
            <a:off x="2411760" y="188176"/>
            <a:ext cx="1021071" cy="305548"/>
          </a:xfrm>
          <a:prstGeom prst="rect">
            <a:avLst/>
          </a:prstGeom>
        </p:spPr>
      </p:pic>
      <p:sp>
        <p:nvSpPr>
          <p:cNvPr id="8" name="AutoShape 4" descr="data:image/png;base64,iVBORw0KGgoAAAANSUhEUgAAAIMAAACDCAMAAACZQ1hUAAAAaVBMVEX///8AAAAODg4EBAQICAj7+/v19fX4+PjX19fw8PARERHp6emDg4OVlZWIiIjR0dG6urrh4eHIyMhtbW2srKxMTEzBwcGcnJw5OTl6enqzs7NBQUExMTFnZ2coKCggICBUVFReXl4YGBiSwd1rAAAHUElEQVR4nO1a2ZKDOAzEYO77CiEEAvn/j1wcQLIxyXBkdnar6JepIWC3ZaklCxTlxIkTJ06cOHHiP4nLXxNQFJ/8NQPFI8T9YwoB0Uj0txR8QlXi/drwphv3sPVP9wSEOpS0xvcnj5MizZvm6ajq89Hc2zILl7fcIyrVtK87hGmV7ZMAKB3+Np0fSxbxiaqq7NfkmwxC70E4aKpK8b/Kj2cUNKpq7JfU/hYBI7sTMqegCVdaTo88/odHebM+es5OBlRVRQYM+cTCm/9Cqy47RiGqpDEdKlPo0Vnsfn/pp0Oq7bb9ukUGKl2m0KO0+6CUoYZHKGT9bNqMA12YZUSuSxvBnrAOMNDrhRGd5lq1dd1e740z+6m1/bnVejyPBGh8lRdaXCzQPtuKfOEW60ZkDtoRCpeZ0bUyWggyI0Nj+YlsNvXIRkTigq7FW911vWa4pzO+S+EiDOVkH7OPOwTk1Z3HsXNoI4ShfPOn+92U3RfOIvNQUCa8y1fxzw/0j9zJ3RYF6lBQ2lyCJMFKube7OBIoPA9JU86NdFv/GL+B2sHEzYudbE7XukQ9LtY8L4tWcI5sxGs5o0A3M3PaiZc36jjJPfdDLlzCcfJ7y0JVPZSxTU77RApuIClnXkwhY41uTG09Dv0qDMsDHII3FNxyTmDAELgThaueka5I9N4q+yv7GEcvuMt6scyAbUo/WTwKe2sMjsn+fezejRTGTrmrLoaKmMs1VrwmUzDntmJi4Vm8neQzLBih4RKExQuGAMahMEY/adm2hPjjTg4dDMDVX2LUiRwo8ZWRwuiF6FD7DGGp0/P1Kgo9AmXMVN4YIjZEz3XXOQvXgEkiFudUcy+73bLyOviFp3eCFXrclmy5HvA0msEUSvsugrW5rOhPlXoyBwKe6HZQQKuj0qYcg3YmwFE5USiMHHcfDPFclXJFePIC+ES04GOjcBV2x51wdSgDtx9uTAhB1DhuJxYSoT+RqwSPALdqN3MAcWhg0zOksGDXca6LMQhTiANp46F4s1ZCGYQrQjMsyP94/2U6BYCy6hVx6DvbfUYtzTeJnrbU1xlsRC9uMz0HHuER+taFPsKGshjKE8iVjdxJyCYvwWMFuCBcSqXHPiOeKlkKrK7S6OxqEkXWSOHJohXCF8LJna5UGx0ilMhj/sHqXveZj1hDzD4s8bZpRgNMulGuQaH86QpEBVcUvbK4ZXEUFAMyO2gYmGZjNwhmhFoa3AGDomYeHw8rv08+CNoGWwZXNhb4oCyQamB9oA0J6QM/s156gGkRLAjRU0hjrUMpcZ929QmelRKVNEPBUNkQiiBusGdg041V5bSHcDTQp7B4TrfoeS8V3cvrW6WA5AphAN4MHDZmDIkDlPmP6ZaXhNyVB5stwBnh0A+s9nMYxE19b4fBQyI3S4ySs/wbO7AqZ8NZkaEkY98RRF72h8Fngiir+DV+zx+CqZkEz7XTSBD3WHcTrm6GogWqKUh/G+Pigz7grnItBlwiUwNNW3xy49H3g05yqQcUEFMiKjPoCKTgjToJsg/ejZbnZD96eWrLCSAmTmB1XXhwDeLHfCjM5nzZrNhWLHSowG3AXBAo+ca8iamHq0VGPD68ksGyF9wBtnVzB6CWxsLN+FCMQBmFhl9w5pUo5AnZZgwnbf/dU3gAgYyFTrq5Lwanuid4M9cYeqM2oCrE4bLr3LNWA491qLBc63XRruwV3twMuBU7Dnve1Hdv4RLfB5cdzG6RAhrPlJ10PULo/eO5gO//amLr3u4dyIGWLj4CftXsecEJCoFGNFuOBHuPOC7XtoKGf7eFRjIhUOr5+GuA2QAd2iYiqtoLgrJmvkNV6JlwYoTts12tWpTKirtIlkEpvmmtUJNdGCP/sd+/CGxCclEwlLBSR87BCzmXFlAvdnikuOYHd84eD7VzDmCFjlswKvfuBiUaouWuGguv+Cj4Ai+hU1z2Ntr9dtfGGQQ5uNxlFuM+CI0JbKZWym68vJq+3mkLCzH9RRbVTbA419Q+8v7i+nqt/tprMUW4N6lv317EGoWr9I707ft8TVVtdLd5noqzEgSo8m5zGeQoNMe+Q8mIA+624Fe6a4Wh9BaHgZf1Qy+zFBbhGIXF6gAz+E7m22pjLUz+w5N0pdi5o7O8PlPZlShm4zUciXXHFEgSTLra45+f8P17tivpjy3fcJIFjcX0vn69TAI4MBI0+HhUiVEV2EdJCz28gyRGeG8dPekIR4GS6msfJMmfYNwLS3JPOwyeAgON1N/8QM3tyBxVmlmxbRimadh2HPod/7GBRlkWOySPC5h9YTMWTY9rlbfVff6aTXNY9+Lgl1ALSO4ChfknQUI9wVJM+xtfbZpoChUF/A0ee19o/oSwhWW++zRrRLnjxdFaJNVLen6wQn3oW4OfEaaf5yeP4F/4fNct8vlXYUigk+qI34KVdQsEnmX0i26wBDcqgjq/Ns6zqdo0yJLvyfI26L1KGqb+jfR84sSJEydOnDhx4sSJ/z3+ARPpVA0ixxoDAAAAAElFTkSuQmCC"/>
          <p:cNvSpPr>
            <a:spLocks noChangeAspect="1" noChangeArrowheads="1"/>
          </p:cNvSpPr>
          <p:nvPr/>
        </p:nvSpPr>
        <p:spPr bwMode="auto">
          <a:xfrm>
            <a:off x="155575" y="7127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0" name="Chevron 49"/>
          <p:cNvSpPr/>
          <p:nvPr/>
        </p:nvSpPr>
        <p:spPr>
          <a:xfrm rot="5400000">
            <a:off x="-162526" y="3843046"/>
            <a:ext cx="1368152" cy="396044"/>
          </a:xfrm>
          <a:prstGeom prst="chevron">
            <a:avLst/>
          </a:prstGeom>
          <a:solidFill>
            <a:srgbClr val="005A9E"/>
          </a:solidFill>
          <a:ln w="19050" cap="rnd" cmpd="sng" algn="ctr">
            <a:solidFill>
              <a:srgbClr val="477BD1">
                <a:lumMod val="60000"/>
                <a:lumOff val="40000"/>
              </a:srgbClr>
            </a:solidFill>
            <a:prstDash val="solid"/>
          </a:ln>
          <a:effectLst/>
        </p:spPr>
        <p:txBody>
          <a:bodyPr rtlCol="0" anchor="ctr"/>
          <a:lstStyle/>
          <a:p>
            <a:pPr algn="ctr" defTabSz="457200">
              <a:lnSpc>
                <a:spcPct val="100000"/>
              </a:lnSpc>
              <a:buClrTx/>
              <a:buSzTx/>
              <a:defRPr/>
            </a:pPr>
            <a:endParaRPr lang="fr-FR" dirty="0">
              <a:solidFill>
                <a:prstClr val="black"/>
              </a:solidFill>
              <a:latin typeface="Calibri" panose="020F0502020204030204"/>
              <a:ea typeface="+mn-ea"/>
              <a:cs typeface="+mn-cs"/>
            </a:endParaRPr>
          </a:p>
        </p:txBody>
      </p:sp>
      <p:sp>
        <p:nvSpPr>
          <p:cNvPr id="51" name="Chevron 50"/>
          <p:cNvSpPr/>
          <p:nvPr/>
        </p:nvSpPr>
        <p:spPr>
          <a:xfrm rot="5400000">
            <a:off x="53496" y="2834934"/>
            <a:ext cx="936104" cy="396044"/>
          </a:xfrm>
          <a:prstGeom prst="chevron">
            <a:avLst/>
          </a:prstGeom>
          <a:solidFill>
            <a:srgbClr val="005A9E"/>
          </a:solidFill>
          <a:ln w="19050" cap="rnd" cmpd="sng" algn="ctr">
            <a:solidFill>
              <a:srgbClr val="477BD1">
                <a:lumMod val="60000"/>
                <a:lumOff val="40000"/>
              </a:srgbClr>
            </a:solidFill>
            <a:prstDash val="solid"/>
          </a:ln>
          <a:effectLst/>
        </p:spPr>
        <p:txBody>
          <a:bodyPr rtlCol="0" anchor="ctr"/>
          <a:lstStyle/>
          <a:p>
            <a:pPr algn="ctr" defTabSz="457200">
              <a:lnSpc>
                <a:spcPct val="100000"/>
              </a:lnSpc>
              <a:buClrTx/>
              <a:buSzTx/>
              <a:defRPr/>
            </a:pPr>
            <a:endParaRPr lang="fr-FR" dirty="0">
              <a:solidFill>
                <a:prstClr val="black"/>
              </a:solidFill>
              <a:latin typeface="Calibri" panose="020F0502020204030204"/>
              <a:ea typeface="+mn-ea"/>
              <a:cs typeface="+mn-cs"/>
            </a:endParaRPr>
          </a:p>
        </p:txBody>
      </p:sp>
      <p:sp>
        <p:nvSpPr>
          <p:cNvPr id="52" name="Chevron 51"/>
          <p:cNvSpPr/>
          <p:nvPr/>
        </p:nvSpPr>
        <p:spPr>
          <a:xfrm rot="5400000">
            <a:off x="21268" y="2003066"/>
            <a:ext cx="1000560" cy="396044"/>
          </a:xfrm>
          <a:prstGeom prst="chevron">
            <a:avLst/>
          </a:prstGeom>
          <a:solidFill>
            <a:srgbClr val="005A9E"/>
          </a:solidFill>
          <a:ln w="19050" cap="rnd" cmpd="sng" algn="ctr">
            <a:solidFill>
              <a:srgbClr val="477BD1">
                <a:lumMod val="60000"/>
                <a:lumOff val="40000"/>
              </a:srgbClr>
            </a:solidFill>
            <a:prstDash val="solid"/>
          </a:ln>
          <a:effectLst/>
        </p:spPr>
        <p:txBody>
          <a:bodyPr rtlCol="0" anchor="ctr"/>
          <a:lstStyle/>
          <a:p>
            <a:pPr algn="ctr" defTabSz="457200">
              <a:lnSpc>
                <a:spcPct val="100000"/>
              </a:lnSpc>
              <a:buClrTx/>
              <a:buSzTx/>
              <a:defRPr/>
            </a:pPr>
            <a:endParaRPr lang="fr-FR" dirty="0">
              <a:latin typeface="Calibri" panose="020F0502020204030204"/>
              <a:ea typeface="+mn-ea"/>
              <a:cs typeface="+mn-cs"/>
            </a:endParaRPr>
          </a:p>
        </p:txBody>
      </p:sp>
      <p:sp>
        <p:nvSpPr>
          <p:cNvPr id="53" name="Chevron 52"/>
          <p:cNvSpPr/>
          <p:nvPr/>
        </p:nvSpPr>
        <p:spPr>
          <a:xfrm rot="5400000">
            <a:off x="-234536" y="5283206"/>
            <a:ext cx="1512168" cy="396044"/>
          </a:xfrm>
          <a:prstGeom prst="chevron">
            <a:avLst/>
          </a:prstGeom>
          <a:solidFill>
            <a:srgbClr val="005A9E"/>
          </a:solidFill>
          <a:ln w="19050" cap="rnd" cmpd="sng" algn="ctr">
            <a:solidFill>
              <a:srgbClr val="477BD1">
                <a:lumMod val="60000"/>
                <a:lumOff val="40000"/>
              </a:srgbClr>
            </a:solidFill>
            <a:prstDash val="solid"/>
          </a:ln>
          <a:effectLst/>
        </p:spPr>
        <p:txBody>
          <a:bodyPr rtlCol="0" anchor="ctr"/>
          <a:lstStyle/>
          <a:p>
            <a:pPr algn="ctr" defTabSz="457200">
              <a:lnSpc>
                <a:spcPct val="100000"/>
              </a:lnSpc>
              <a:buClrTx/>
              <a:buSzTx/>
              <a:defRPr/>
            </a:pPr>
            <a:endParaRPr lang="fr-FR" dirty="0">
              <a:solidFill>
                <a:prstClr val="black"/>
              </a:solidFill>
              <a:latin typeface="Calibri" panose="020F0502020204030204"/>
              <a:ea typeface="+mn-ea"/>
              <a:cs typeface="+mn-cs"/>
            </a:endParaRPr>
          </a:p>
        </p:txBody>
      </p:sp>
      <p:sp>
        <p:nvSpPr>
          <p:cNvPr id="54" name="ZoneTexte 53"/>
          <p:cNvSpPr txBox="1"/>
          <p:nvPr/>
        </p:nvSpPr>
        <p:spPr>
          <a:xfrm>
            <a:off x="251521" y="1988840"/>
            <a:ext cx="532419" cy="650499"/>
          </a:xfrm>
          <a:prstGeom prst="rect">
            <a:avLst/>
          </a:prstGeom>
          <a:noFill/>
        </p:spPr>
        <p:txBody>
          <a:bodyPr wrap="square" rtlCol="0">
            <a:spAutoFit/>
          </a:bodyPr>
          <a:lstStyle/>
          <a:p>
            <a:pPr algn="ctr" defTabSz="457200"/>
            <a:r>
              <a:rPr lang="fr-FR" sz="1400" b="1" dirty="0">
                <a:latin typeface="Calibri" panose="020F0502020204030204"/>
              </a:rPr>
              <a:t>T1</a:t>
            </a:r>
          </a:p>
          <a:p>
            <a:pPr algn="ctr" defTabSz="457200"/>
            <a:r>
              <a:rPr lang="fr-FR" sz="1100" b="1" dirty="0">
                <a:latin typeface="Calibri" panose="020F0502020204030204"/>
              </a:rPr>
              <a:t>2022</a:t>
            </a:r>
          </a:p>
          <a:p>
            <a:pPr algn="ctr" defTabSz="457200"/>
            <a:endParaRPr lang="fr-FR" sz="1400" b="1" dirty="0">
              <a:latin typeface="Calibri" panose="020F0502020204030204"/>
            </a:endParaRPr>
          </a:p>
        </p:txBody>
      </p:sp>
      <p:sp>
        <p:nvSpPr>
          <p:cNvPr id="55" name="ZoneTexte 54"/>
          <p:cNvSpPr txBox="1"/>
          <p:nvPr/>
        </p:nvSpPr>
        <p:spPr>
          <a:xfrm>
            <a:off x="323527" y="2924945"/>
            <a:ext cx="396044" cy="292709"/>
          </a:xfrm>
          <a:prstGeom prst="rect">
            <a:avLst/>
          </a:prstGeom>
          <a:noFill/>
        </p:spPr>
        <p:txBody>
          <a:bodyPr wrap="square" rtlCol="0">
            <a:spAutoFit/>
          </a:bodyPr>
          <a:lstStyle/>
          <a:p>
            <a:pPr defTabSz="457200"/>
            <a:r>
              <a:rPr lang="fr-FR" sz="1400" b="1" dirty="0">
                <a:latin typeface="Calibri" panose="020F0502020204030204"/>
              </a:rPr>
              <a:t>T2</a:t>
            </a:r>
          </a:p>
        </p:txBody>
      </p:sp>
      <p:sp>
        <p:nvSpPr>
          <p:cNvPr id="56" name="ZoneTexte 55"/>
          <p:cNvSpPr txBox="1"/>
          <p:nvPr/>
        </p:nvSpPr>
        <p:spPr>
          <a:xfrm>
            <a:off x="323528" y="3933056"/>
            <a:ext cx="396044" cy="292709"/>
          </a:xfrm>
          <a:prstGeom prst="rect">
            <a:avLst/>
          </a:prstGeom>
          <a:noFill/>
        </p:spPr>
        <p:txBody>
          <a:bodyPr wrap="square" rtlCol="0">
            <a:spAutoFit/>
          </a:bodyPr>
          <a:lstStyle/>
          <a:p>
            <a:pPr defTabSz="457200"/>
            <a:r>
              <a:rPr lang="fr-FR" sz="1400" b="1" dirty="0">
                <a:latin typeface="Calibri" panose="020F0502020204030204"/>
              </a:rPr>
              <a:t>T4</a:t>
            </a:r>
          </a:p>
        </p:txBody>
      </p:sp>
      <p:sp>
        <p:nvSpPr>
          <p:cNvPr id="57" name="ZoneTexte 56"/>
          <p:cNvSpPr txBox="1"/>
          <p:nvPr/>
        </p:nvSpPr>
        <p:spPr>
          <a:xfrm>
            <a:off x="251521" y="5253185"/>
            <a:ext cx="532419" cy="264047"/>
          </a:xfrm>
          <a:prstGeom prst="rect">
            <a:avLst/>
          </a:prstGeom>
          <a:noFill/>
        </p:spPr>
        <p:txBody>
          <a:bodyPr wrap="square" rtlCol="0">
            <a:spAutoFit/>
          </a:bodyPr>
          <a:lstStyle/>
          <a:p>
            <a:pPr algn="ctr" defTabSz="457200"/>
            <a:r>
              <a:rPr lang="fr-FR" sz="1200" b="1" dirty="0">
                <a:latin typeface="Calibri" panose="020F0502020204030204"/>
              </a:rPr>
              <a:t>2023</a:t>
            </a:r>
          </a:p>
        </p:txBody>
      </p:sp>
      <p:sp>
        <p:nvSpPr>
          <p:cNvPr id="58" name="Rectangle à coins arrondis 57"/>
          <p:cNvSpPr/>
          <p:nvPr/>
        </p:nvSpPr>
        <p:spPr>
          <a:xfrm>
            <a:off x="7463548" y="1052737"/>
            <a:ext cx="1292249" cy="1153145"/>
          </a:xfrm>
          <a:prstGeom prst="roundRect">
            <a:avLst/>
          </a:prstGeom>
          <a:solidFill>
            <a:srgbClr val="004070"/>
          </a:solidFill>
          <a:ln>
            <a:solidFill>
              <a:schemeClr val="tx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9" name="Picture 6" descr="Icône De Personnes Équipe D'entreprise D'affaires Travaillant Ensemble  Symbole Social De Logo De Groupe De Réseau Signe De Foule Illustration de  Vecteur - Illustration du compagnie, membre: 118388207"/>
          <p:cNvPicPr>
            <a:picLocks noChangeAspect="1" noChangeArrowheads="1"/>
          </p:cNvPicPr>
          <p:nvPr/>
        </p:nvPicPr>
        <p:blipFill rotWithShape="1">
          <a:blip r:embed="rId4">
            <a:extLst>
              <a:ext uri="{28A0092B-C50C-407E-A947-70E740481C1C}">
                <a14:useLocalDpi xmlns:a14="http://schemas.microsoft.com/office/drawing/2010/main" val="0"/>
              </a:ext>
            </a:extLst>
          </a:blip>
          <a:srcRect l="9848" t="29736" r="12874" b="29945"/>
          <a:stretch/>
        </p:blipFill>
        <p:spPr bwMode="auto">
          <a:xfrm>
            <a:off x="7633534" y="1124745"/>
            <a:ext cx="952275" cy="496839"/>
          </a:xfrm>
          <a:prstGeom prst="rect">
            <a:avLst/>
          </a:prstGeom>
          <a:noFill/>
          <a:extLst>
            <a:ext uri="{909E8E84-426E-40DD-AFC4-6F175D3DCCD1}">
              <a14:hiddenFill xmlns:a14="http://schemas.microsoft.com/office/drawing/2010/main">
                <a:solidFill>
                  <a:srgbClr val="FFFFFF"/>
                </a:solidFill>
              </a14:hiddenFill>
            </a:ext>
          </a:extLst>
        </p:spPr>
      </p:pic>
      <p:sp>
        <p:nvSpPr>
          <p:cNvPr id="60" name="ZoneTexte 59"/>
          <p:cNvSpPr txBox="1"/>
          <p:nvPr/>
        </p:nvSpPr>
        <p:spPr>
          <a:xfrm>
            <a:off x="7463548" y="1628801"/>
            <a:ext cx="1292249" cy="521681"/>
          </a:xfrm>
          <a:prstGeom prst="rect">
            <a:avLst/>
          </a:prstGeom>
          <a:noFill/>
        </p:spPr>
        <p:txBody>
          <a:bodyPr wrap="square" rtlCol="0">
            <a:spAutoFit/>
          </a:bodyPr>
          <a:lstStyle/>
          <a:p>
            <a:pPr algn="ctr"/>
            <a:r>
              <a:rPr lang="fr-FR" sz="1000" dirty="0" smtClean="0">
                <a:latin typeface="Calibri" panose="020F0502020204030204" pitchFamily="34" charset="0"/>
                <a:cs typeface="Calibri" panose="020F0502020204030204" pitchFamily="34" charset="0"/>
              </a:rPr>
              <a:t>81</a:t>
            </a:r>
            <a:r>
              <a:rPr lang="fr-FR" sz="1000" dirty="0" smtClean="0">
                <a:latin typeface="Calibri" panose="020F0502020204030204" pitchFamily="34" charset="0"/>
                <a:cs typeface="Calibri" panose="020F0502020204030204" pitchFamily="34" charset="0"/>
              </a:rPr>
              <a:t> </a:t>
            </a:r>
            <a:r>
              <a:rPr lang="fr-FR" sz="1000" dirty="0">
                <a:latin typeface="Calibri" panose="020F0502020204030204" pitchFamily="34" charset="0"/>
                <a:cs typeface="Calibri" panose="020F0502020204030204" pitchFamily="34" charset="0"/>
              </a:rPr>
              <a:t>établissements actifs</a:t>
            </a:r>
          </a:p>
          <a:p>
            <a:pPr algn="ctr"/>
            <a:r>
              <a:rPr lang="fr-FR" sz="1000" dirty="0">
                <a:latin typeface="Calibri" panose="020F0502020204030204" pitchFamily="34" charset="0"/>
                <a:cs typeface="Calibri" panose="020F0502020204030204" pitchFamily="34" charset="0"/>
              </a:rPr>
              <a:t>dont 3 pilotes</a:t>
            </a:r>
          </a:p>
        </p:txBody>
      </p:sp>
      <p:pic>
        <p:nvPicPr>
          <p:cNvPr id="61" name="Picture 16" descr="Création De Logo De Groupe De Personnes. Illustration D'icône Vectorielle.  Symbole De Travail D'équipe Isolé. Clip Art Libres De Droits , Svg ,  Vecteurs Et Illustration. Image 8523955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16" t="16449" r="15326" b="16509"/>
          <a:stretch/>
        </p:blipFill>
        <p:spPr bwMode="auto">
          <a:xfrm>
            <a:off x="7980555" y="2315179"/>
            <a:ext cx="396044" cy="379542"/>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a:xfrm>
            <a:off x="7599918" y="2647260"/>
            <a:ext cx="1152128" cy="521681"/>
          </a:xfrm>
          <a:prstGeom prst="rect">
            <a:avLst/>
          </a:prstGeom>
        </p:spPr>
        <p:txBody>
          <a:bodyPr wrap="square">
            <a:spAutoFit/>
          </a:bodyPr>
          <a:lstStyle/>
          <a:p>
            <a:pPr algn="ctr" fontAlgn="base"/>
            <a:r>
              <a:rPr lang="fr-FR" sz="1000" dirty="0">
                <a:latin typeface="Calibri" panose="020F0502020204030204" pitchFamily="34" charset="0"/>
                <a:cs typeface="Calibri" panose="020F0502020204030204" pitchFamily="34" charset="0"/>
              </a:rPr>
              <a:t>10 établissements </a:t>
            </a:r>
            <a:r>
              <a:rPr lang="fr-FR" sz="1000" dirty="0" err="1">
                <a:latin typeface="Calibri" panose="020F0502020204030204" pitchFamily="34" charset="0"/>
                <a:cs typeface="Calibri" panose="020F0502020204030204" pitchFamily="34" charset="0"/>
              </a:rPr>
              <a:t>co</a:t>
            </a:r>
            <a:r>
              <a:rPr lang="fr-FR" sz="1000" dirty="0">
                <a:latin typeface="Calibri" panose="020F0502020204030204" pitchFamily="34" charset="0"/>
                <a:cs typeface="Calibri" panose="020F0502020204030204" pitchFamily="34" charset="0"/>
              </a:rPr>
              <a:t>-animateurs avec la DGESIP</a:t>
            </a:r>
          </a:p>
        </p:txBody>
      </p:sp>
      <p:sp>
        <p:nvSpPr>
          <p:cNvPr id="64" name="Rectangle à coins arrondis 63"/>
          <p:cNvSpPr/>
          <p:nvPr/>
        </p:nvSpPr>
        <p:spPr>
          <a:xfrm>
            <a:off x="7234666" y="3284984"/>
            <a:ext cx="1517381" cy="1293822"/>
          </a:xfrm>
          <a:prstGeom prst="roundRect">
            <a:avLst/>
          </a:prstGeom>
          <a:solidFill>
            <a:srgbClr val="004070"/>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50" dirty="0">
              <a:solidFill>
                <a:schemeClr val="bg1"/>
              </a:solidFill>
              <a:latin typeface="Calibri" panose="020F0502020204030204" pitchFamily="34" charset="0"/>
              <a:cs typeface="Calibri" panose="020F0502020204030204" pitchFamily="34" charset="0"/>
            </a:endParaRPr>
          </a:p>
        </p:txBody>
      </p:sp>
      <p:pic>
        <p:nvPicPr>
          <p:cNvPr id="65" name="Picture 8" descr="Le management humain en question(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8448" y="3334582"/>
            <a:ext cx="429814" cy="416618"/>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7239296" y="3717033"/>
            <a:ext cx="1512750" cy="807913"/>
          </a:xfrm>
          <a:prstGeom prst="rect">
            <a:avLst/>
          </a:prstGeom>
        </p:spPr>
        <p:txBody>
          <a:bodyPr wrap="square">
            <a:spAutoFit/>
          </a:bodyPr>
          <a:lstStyle/>
          <a:p>
            <a:r>
              <a:rPr lang="fr-FR" sz="1000" dirty="0">
                <a:latin typeface="Calibri" panose="020F0502020204030204" pitchFamily="34" charset="0"/>
                <a:cs typeface="Calibri" panose="020F0502020204030204" pitchFamily="34" charset="0"/>
              </a:rPr>
              <a:t>2023 : 100% des établissements actifs  </a:t>
            </a:r>
          </a:p>
          <a:p>
            <a:pPr marL="171450" indent="-171450">
              <a:buFontTx/>
              <a:buChar char="-"/>
            </a:pPr>
            <a:r>
              <a:rPr lang="fr-FR" sz="1000" dirty="0">
                <a:latin typeface="Calibri" panose="020F0502020204030204" pitchFamily="34" charset="0"/>
                <a:cs typeface="Calibri" panose="020F0502020204030204" pitchFamily="34" charset="0"/>
              </a:rPr>
              <a:t>Affichent SP+</a:t>
            </a:r>
          </a:p>
          <a:p>
            <a:pPr marL="171450" indent="-171450">
              <a:buFontTx/>
              <a:buChar char="-"/>
            </a:pPr>
            <a:r>
              <a:rPr lang="fr-FR" sz="1000" dirty="0">
                <a:latin typeface="Calibri" panose="020F0502020204030204" pitchFamily="34" charset="0"/>
                <a:cs typeface="Calibri" panose="020F0502020204030204" pitchFamily="34" charset="0"/>
              </a:rPr>
              <a:t>Engagés dans l’auto-évaluation SP+</a:t>
            </a:r>
          </a:p>
        </p:txBody>
      </p:sp>
      <p:sp>
        <p:nvSpPr>
          <p:cNvPr id="67" name="Rectangle à coins arrondis 66"/>
          <p:cNvSpPr/>
          <p:nvPr/>
        </p:nvSpPr>
        <p:spPr>
          <a:xfrm>
            <a:off x="5940152" y="4653137"/>
            <a:ext cx="2811894" cy="1184998"/>
          </a:xfrm>
          <a:prstGeom prst="roundRect">
            <a:avLst/>
          </a:prstGeom>
          <a:solidFill>
            <a:srgbClr val="005A9E"/>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68" name="Rectangle 67"/>
          <p:cNvSpPr/>
          <p:nvPr/>
        </p:nvSpPr>
        <p:spPr>
          <a:xfrm>
            <a:off x="6228184" y="4666718"/>
            <a:ext cx="2562446" cy="1237262"/>
          </a:xfrm>
          <a:prstGeom prst="rect">
            <a:avLst/>
          </a:prstGeom>
        </p:spPr>
        <p:txBody>
          <a:bodyPr wrap="square">
            <a:spAutoFit/>
          </a:bodyPr>
          <a:lstStyle/>
          <a:p>
            <a:pPr algn="r" fontAlgn="base"/>
            <a:r>
              <a:rPr lang="fr-FR" sz="1000" dirty="0">
                <a:latin typeface="Calibri" panose="020F0502020204030204" pitchFamily="34" charset="0"/>
                <a:cs typeface="Calibri" panose="020F0502020204030204" pitchFamily="34" charset="0"/>
              </a:rPr>
              <a:t>Travail en réseau, collaboratif :</a:t>
            </a:r>
          </a:p>
          <a:p>
            <a:pPr algn="r" fontAlgn="base"/>
            <a:r>
              <a:rPr lang="fr-FR" sz="1000" dirty="0">
                <a:latin typeface="Calibri" panose="020F0502020204030204" pitchFamily="34" charset="0"/>
                <a:cs typeface="Calibri" panose="020F0502020204030204" pitchFamily="34" charset="0"/>
              </a:rPr>
              <a:t>  Création de 5 capsules vidéo de 180’ (Feuille de route, Autodiagnostic, Indicateurs , Accueil et public, 9 engagements)</a:t>
            </a:r>
          </a:p>
          <a:p>
            <a:pPr algn="r" fontAlgn="base"/>
            <a:r>
              <a:rPr lang="fr-FR" sz="1000" dirty="0">
                <a:latin typeface="Calibri" panose="020F0502020204030204" pitchFamily="34" charset="0"/>
                <a:cs typeface="Calibri" panose="020F0502020204030204" pitchFamily="34" charset="0"/>
              </a:rPr>
              <a:t>Espaces collaboratifs : ateliers, rencontres, espaces numériques </a:t>
            </a:r>
            <a:r>
              <a:rPr lang="fr-FR" sz="1000" dirty="0" err="1">
                <a:latin typeface="Calibri" panose="020F0502020204030204" pitchFamily="34" charset="0"/>
                <a:cs typeface="Calibri" panose="020F0502020204030204" pitchFamily="34" charset="0"/>
              </a:rPr>
              <a:t>Whaller</a:t>
            </a:r>
            <a:r>
              <a:rPr lang="fr-FR" sz="1000" dirty="0">
                <a:latin typeface="Calibri" panose="020F0502020204030204" pitchFamily="34" charset="0"/>
                <a:cs typeface="Calibri" panose="020F0502020204030204" pitchFamily="34" charset="0"/>
              </a:rPr>
              <a:t> et </a:t>
            </a:r>
            <a:r>
              <a:rPr lang="fr-FR" sz="1000" dirty="0" err="1">
                <a:latin typeface="Calibri" panose="020F0502020204030204" pitchFamily="34" charset="0"/>
                <a:cs typeface="Calibri" panose="020F0502020204030204" pitchFamily="34" charset="0"/>
              </a:rPr>
              <a:t>Resana</a:t>
            </a:r>
            <a:r>
              <a:rPr lang="fr-FR" sz="1000" dirty="0">
                <a:latin typeface="Calibri" panose="020F0502020204030204" pitchFamily="34" charset="0"/>
                <a:cs typeface="Calibri" panose="020F0502020204030204" pitchFamily="34" charset="0"/>
              </a:rPr>
              <a:t>…</a:t>
            </a:r>
          </a:p>
          <a:p>
            <a:pPr algn="r" fontAlgn="base"/>
            <a:r>
              <a:rPr lang="fr-FR" sz="1000" dirty="0">
                <a:latin typeface="Calibri" panose="020F0502020204030204" pitchFamily="34" charset="0"/>
                <a:cs typeface="Calibri" panose="020F0502020204030204" pitchFamily="34" charset="0"/>
              </a:rPr>
              <a:t>Partage de bonnes pratiques</a:t>
            </a:r>
          </a:p>
          <a:p>
            <a:pPr algn="r" fontAlgn="base"/>
            <a:endParaRPr lang="fr-FR" sz="1000" dirty="0">
              <a:latin typeface="Calibri" panose="020F0502020204030204" pitchFamily="34" charset="0"/>
              <a:cs typeface="Calibri" panose="020F0502020204030204" pitchFamily="34" charset="0"/>
            </a:endParaRPr>
          </a:p>
        </p:txBody>
      </p:sp>
      <p:pic>
        <p:nvPicPr>
          <p:cNvPr id="69" name="Picture 14" descr="Pictogramme création | Agence P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6728" y="4677233"/>
            <a:ext cx="432048" cy="395196"/>
          </a:xfrm>
          <a:prstGeom prst="rect">
            <a:avLst/>
          </a:prstGeom>
          <a:noFill/>
          <a:extLst>
            <a:ext uri="{909E8E84-426E-40DD-AFC4-6F175D3DCCD1}">
              <a14:hiddenFill xmlns:a14="http://schemas.microsoft.com/office/drawing/2010/main">
                <a:solidFill>
                  <a:srgbClr val="FFFFFF"/>
                </a:solidFill>
              </a14:hiddenFill>
            </a:ext>
          </a:extLst>
        </p:spPr>
      </p:pic>
      <p:sp>
        <p:nvSpPr>
          <p:cNvPr id="32" name="Espace réservé du texte 7"/>
          <p:cNvSpPr txBox="1">
            <a:spLocks/>
          </p:cNvSpPr>
          <p:nvPr/>
        </p:nvSpPr>
        <p:spPr bwMode="gray">
          <a:xfrm>
            <a:off x="858208" y="2420889"/>
            <a:ext cx="6052321" cy="2612363"/>
          </a:xfrm>
          <a:prstGeom prst="rect">
            <a:avLst/>
          </a:prstGeom>
          <a:noFill/>
          <a:ln>
            <a:noFill/>
          </a:ln>
          <a:effectLst/>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Mai - Journée d’ATELIERS en présentiel et </a:t>
            </a:r>
            <a:r>
              <a:rPr lang="fr-FR" dirty="0" err="1">
                <a:solidFill>
                  <a:schemeClr val="tx1">
                    <a:lumMod val="50000"/>
                  </a:schemeClr>
                </a:solidFill>
                <a:latin typeface="Calibri" panose="020F0502020204030204"/>
                <a:cs typeface="Calibri" panose="020F0502020204030204" pitchFamily="34" charset="0"/>
              </a:rPr>
              <a:t>distanciel</a:t>
            </a:r>
            <a:r>
              <a:rPr lang="fr-FR" dirty="0">
                <a:solidFill>
                  <a:schemeClr val="tx1">
                    <a:lumMod val="50000"/>
                  </a:schemeClr>
                </a:solidFill>
                <a:latin typeface="Calibri" panose="020F0502020204030204"/>
                <a:cs typeface="Calibri" panose="020F0502020204030204" pitchFamily="34" charset="0"/>
              </a:rPr>
              <a:t>, </a:t>
            </a:r>
            <a:r>
              <a:rPr lang="fr-FR" b="0" dirty="0">
                <a:solidFill>
                  <a:schemeClr val="tx1">
                    <a:lumMod val="50000"/>
                  </a:schemeClr>
                </a:solidFill>
                <a:latin typeface="Calibri" panose="020F0502020204030204"/>
                <a:cs typeface="Calibri" panose="020F0502020204030204" pitchFamily="34" charset="0"/>
              </a:rPr>
              <a:t>49 participants.                                                                                  </a:t>
            </a:r>
            <a:r>
              <a:rPr lang="fr-FR" b="0" i="1" dirty="0">
                <a:solidFill>
                  <a:schemeClr val="tx1">
                    <a:lumMod val="50000"/>
                  </a:schemeClr>
                </a:solidFill>
                <a:latin typeface="Calibri" panose="020F0502020204030204"/>
                <a:cs typeface="Calibri" panose="020F0502020204030204" pitchFamily="34" charset="0"/>
              </a:rPr>
              <a:t>Rencontres en mode « réseau », création de 5 vidéos thématiques en 180’ sur les questions prioritaires du réseau</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Juin </a:t>
            </a:r>
            <a:r>
              <a:rPr lang="fr-FR" b="0" dirty="0">
                <a:solidFill>
                  <a:schemeClr val="tx1">
                    <a:lumMod val="50000"/>
                  </a:schemeClr>
                </a:solidFill>
                <a:latin typeface="Calibri" panose="020F0502020204030204"/>
                <a:cs typeface="Calibri" panose="020F0502020204030204" pitchFamily="34" charset="0"/>
              </a:rPr>
              <a:t>– </a:t>
            </a:r>
            <a:r>
              <a:rPr lang="fr-FR" dirty="0">
                <a:solidFill>
                  <a:schemeClr val="tx1">
                    <a:lumMod val="50000"/>
                  </a:schemeClr>
                </a:solidFill>
                <a:latin typeface="Calibri" panose="020F0502020204030204"/>
                <a:cs typeface="Calibri" panose="020F0502020204030204" pitchFamily="34" charset="0"/>
              </a:rPr>
              <a:t>WEBINAIRE du réseau SP+ </a:t>
            </a:r>
            <a:r>
              <a:rPr lang="fr-FR" b="0" dirty="0">
                <a:solidFill>
                  <a:schemeClr val="tx1">
                    <a:lumMod val="50000"/>
                  </a:schemeClr>
                </a:solidFill>
                <a:latin typeface="Calibri" panose="020F0502020204030204"/>
                <a:cs typeface="Calibri" panose="020F0502020204030204" pitchFamily="34" charset="0"/>
              </a:rPr>
              <a:t>: 59 participants </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Octobre - WEBINAIRE de rentrée </a:t>
            </a:r>
            <a:r>
              <a:rPr lang="fr-FR" b="0" dirty="0">
                <a:solidFill>
                  <a:schemeClr val="tx1">
                    <a:lumMod val="50000"/>
                  </a:schemeClr>
                </a:solidFill>
                <a:latin typeface="Calibri" panose="020F0502020204030204"/>
                <a:cs typeface="Calibri" panose="020F0502020204030204" pitchFamily="34" charset="0"/>
              </a:rPr>
              <a:t>: 72 participants.                                                                                                                              </a:t>
            </a:r>
            <a:r>
              <a:rPr lang="fr-FR" b="0" i="1" dirty="0">
                <a:solidFill>
                  <a:schemeClr val="tx1">
                    <a:lumMod val="50000"/>
                  </a:schemeClr>
                </a:solidFill>
                <a:latin typeface="Calibri" panose="020F0502020204030204"/>
                <a:cs typeface="Calibri" panose="020F0502020204030204" pitchFamily="34" charset="0"/>
              </a:rPr>
              <a:t>Objectifs du réseau pour 2022-23 . RETEX d’établissements . Stratégies propres à chaque établissement. </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Novembre </a:t>
            </a:r>
            <a:r>
              <a:rPr lang="fr-FR" b="0" dirty="0">
                <a:solidFill>
                  <a:schemeClr val="tx1">
                    <a:lumMod val="50000"/>
                  </a:schemeClr>
                </a:solidFill>
                <a:latin typeface="Calibri" panose="020F0502020204030204"/>
                <a:cs typeface="Calibri" panose="020F0502020204030204" pitchFamily="34" charset="0"/>
              </a:rPr>
              <a:t>- ATELIER « Choisir ses ressources et ses modalités d’affichage » : 36 participants, 30 établissements : t</a:t>
            </a:r>
            <a:r>
              <a:rPr lang="fr-FR" b="0" i="1" dirty="0">
                <a:solidFill>
                  <a:schemeClr val="tx1">
                    <a:lumMod val="50000"/>
                  </a:schemeClr>
                </a:solidFill>
                <a:latin typeface="Calibri" panose="020F0502020204030204"/>
                <a:cs typeface="Calibri" panose="020F0502020204030204" pitchFamily="34" charset="0"/>
              </a:rPr>
              <a:t>rès actifs, tous prêts à afficher sur les sites web voir les sites et sites physiques</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Décembre</a:t>
            </a:r>
            <a:r>
              <a:rPr lang="fr-FR" b="0" dirty="0">
                <a:solidFill>
                  <a:schemeClr val="tx1">
                    <a:lumMod val="50000"/>
                  </a:schemeClr>
                </a:solidFill>
                <a:latin typeface="Calibri" panose="020F0502020204030204"/>
                <a:cs typeface="Calibri" panose="020F0502020204030204" pitchFamily="34" charset="0"/>
              </a:rPr>
              <a:t> - ATELIER « Élaborer son Référentiel de structures » : 34 participants,                                                          23 établissements : </a:t>
            </a:r>
            <a:r>
              <a:rPr lang="fr-FR" b="0" i="1" dirty="0">
                <a:solidFill>
                  <a:schemeClr val="tx1">
                    <a:lumMod val="50000"/>
                  </a:schemeClr>
                </a:solidFill>
                <a:latin typeface="Calibri" panose="020F0502020204030204"/>
                <a:cs typeface="Calibri" panose="020F0502020204030204" pitchFamily="34" charset="0"/>
              </a:rPr>
              <a:t>experts du pilotage de l’amélioration continue, prêts à déployer SP+</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16 mars 2023 </a:t>
            </a:r>
            <a:r>
              <a:rPr lang="fr-FR" b="0" dirty="0">
                <a:solidFill>
                  <a:schemeClr val="tx1">
                    <a:lumMod val="50000"/>
                  </a:schemeClr>
                </a:solidFill>
                <a:latin typeface="Calibri" panose="020F0502020204030204"/>
                <a:cs typeface="Calibri" panose="020F0502020204030204" pitchFamily="34" charset="0"/>
              </a:rPr>
              <a:t>- </a:t>
            </a:r>
            <a:r>
              <a:rPr lang="fr-FR" dirty="0">
                <a:solidFill>
                  <a:schemeClr val="tx1">
                    <a:lumMod val="50000"/>
                  </a:schemeClr>
                </a:solidFill>
                <a:latin typeface="Calibri" panose="020F0502020204030204"/>
                <a:cs typeface="Calibri" panose="020F0502020204030204" pitchFamily="34" charset="0"/>
              </a:rPr>
              <a:t>WEBINAIRE</a:t>
            </a:r>
            <a:r>
              <a:rPr lang="fr-FR" b="0" dirty="0">
                <a:solidFill>
                  <a:schemeClr val="tx1">
                    <a:lumMod val="50000"/>
                  </a:schemeClr>
                </a:solidFill>
                <a:latin typeface="Calibri" panose="020F0502020204030204"/>
                <a:cs typeface="Calibri" panose="020F0502020204030204" pitchFamily="34" charset="0"/>
              </a:rPr>
              <a:t> </a:t>
            </a:r>
            <a:r>
              <a:rPr lang="fr-FR" dirty="0">
                <a:solidFill>
                  <a:schemeClr val="tx1">
                    <a:lumMod val="50000"/>
                  </a:schemeClr>
                </a:solidFill>
                <a:latin typeface="Calibri" panose="020F0502020204030204"/>
                <a:cs typeface="Calibri" panose="020F0502020204030204" pitchFamily="34" charset="0"/>
              </a:rPr>
              <a:t>du réseau SP+</a:t>
            </a:r>
            <a:r>
              <a:rPr lang="fr-FR" b="0" dirty="0">
                <a:solidFill>
                  <a:schemeClr val="tx1">
                    <a:lumMod val="50000"/>
                  </a:schemeClr>
                </a:solidFill>
                <a:latin typeface="Calibri" panose="020F0502020204030204"/>
                <a:cs typeface="Calibri" panose="020F0502020204030204" pitchFamily="34" charset="0"/>
              </a:rPr>
              <a:t> </a:t>
            </a:r>
          </a:p>
          <a:p>
            <a:pPr marL="171450" indent="-171450" fontAlgn="base">
              <a:buFont typeface="Courier New" panose="02070309020205020404" pitchFamily="49" charset="0"/>
              <a:buChar char="o"/>
            </a:pPr>
            <a:r>
              <a:rPr lang="fr-FR" b="0" dirty="0">
                <a:solidFill>
                  <a:schemeClr val="tx1">
                    <a:lumMod val="50000"/>
                  </a:schemeClr>
                </a:solidFill>
                <a:latin typeface="Calibri" panose="020F0502020204030204"/>
                <a:cs typeface="Calibri" panose="020F0502020204030204" pitchFamily="34" charset="0"/>
              </a:rPr>
              <a:t>Travaux avec les réseaux RELIER, QUARES.  </a:t>
            </a:r>
          </a:p>
          <a:p>
            <a:pPr marL="171450" indent="-171450" fontAlgn="base">
              <a:buFont typeface="Courier New" panose="02070309020205020404" pitchFamily="49" charset="0"/>
              <a:buChar char="o"/>
            </a:pPr>
            <a:r>
              <a:rPr lang="fr-FR" dirty="0">
                <a:solidFill>
                  <a:schemeClr val="tx1">
                    <a:lumMod val="50000"/>
                  </a:schemeClr>
                </a:solidFill>
                <a:cs typeface="Calibri" panose="020F0502020204030204" pitchFamily="34" charset="0"/>
              </a:rPr>
              <a:t>Avril-mai 2023 </a:t>
            </a:r>
            <a:r>
              <a:rPr lang="fr-FR" b="0" dirty="0">
                <a:solidFill>
                  <a:schemeClr val="tx1">
                    <a:lumMod val="50000"/>
                  </a:schemeClr>
                </a:solidFill>
                <a:cs typeface="Calibri" panose="020F0502020204030204" pitchFamily="34" charset="0"/>
              </a:rPr>
              <a:t>- ATELIERS « Réaliser un autodiagnostic SP+ »</a:t>
            </a:r>
          </a:p>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19 juin 2023 </a:t>
            </a:r>
            <a:r>
              <a:rPr lang="fr-FR" b="0" dirty="0">
                <a:solidFill>
                  <a:schemeClr val="tx1">
                    <a:lumMod val="50000"/>
                  </a:schemeClr>
                </a:solidFill>
                <a:latin typeface="Calibri" panose="020F0502020204030204"/>
                <a:cs typeface="Calibri" panose="020F0502020204030204" pitchFamily="34" charset="0"/>
              </a:rPr>
              <a:t>- </a:t>
            </a:r>
            <a:r>
              <a:rPr lang="fr-FR" dirty="0">
                <a:solidFill>
                  <a:schemeClr val="tx1">
                    <a:lumMod val="50000"/>
                  </a:schemeClr>
                </a:solidFill>
                <a:latin typeface="Calibri" panose="020F0502020204030204"/>
                <a:cs typeface="Calibri" panose="020F0502020204030204" pitchFamily="34" charset="0"/>
              </a:rPr>
              <a:t>SEMINAIRE </a:t>
            </a:r>
            <a:r>
              <a:rPr lang="fr-FR" b="0" dirty="0">
                <a:solidFill>
                  <a:schemeClr val="tx1">
                    <a:lumMod val="50000"/>
                  </a:schemeClr>
                </a:solidFill>
                <a:latin typeface="Calibri" panose="020F0502020204030204"/>
                <a:cs typeface="Calibri" panose="020F0502020204030204" pitchFamily="34" charset="0"/>
              </a:rPr>
              <a:t>« Comment impliquer les publics dans l’amélioration continue ? </a:t>
            </a:r>
            <a:r>
              <a:rPr lang="fr-FR" b="0" dirty="0" smtClean="0">
                <a:solidFill>
                  <a:schemeClr val="tx1">
                    <a:lumMod val="50000"/>
                  </a:schemeClr>
                </a:solidFill>
                <a:latin typeface="Calibri" panose="020F0502020204030204"/>
                <a:cs typeface="Calibri" panose="020F0502020204030204" pitchFamily="34" charset="0"/>
              </a:rPr>
              <a:t>»</a:t>
            </a:r>
          </a:p>
          <a:p>
            <a:pPr marL="171450" indent="-171450" fontAlgn="base">
              <a:buFont typeface="Courier New" panose="02070309020205020404" pitchFamily="49" charset="0"/>
              <a:buChar char="o"/>
            </a:pPr>
            <a:r>
              <a:rPr lang="fr-FR" b="0" dirty="0" smtClean="0">
                <a:solidFill>
                  <a:schemeClr val="tx1">
                    <a:lumMod val="50000"/>
                  </a:schemeClr>
                </a:solidFill>
                <a:latin typeface="Calibri" panose="020F0502020204030204"/>
                <a:cs typeface="Calibri" panose="020F0502020204030204" pitchFamily="34" charset="0"/>
              </a:rPr>
              <a:t>23 novembre 2023 – WEBINAIRE du réseau SP+</a:t>
            </a:r>
            <a:endParaRPr lang="fr-FR" b="0" dirty="0">
              <a:solidFill>
                <a:schemeClr val="tx1">
                  <a:lumMod val="50000"/>
                </a:schemeClr>
              </a:solidFill>
              <a:latin typeface="Calibri" panose="020F0502020204030204"/>
              <a:cs typeface="Calibri" panose="020F0502020204030204" pitchFamily="34" charset="0"/>
            </a:endParaRPr>
          </a:p>
        </p:txBody>
      </p:sp>
      <p:sp>
        <p:nvSpPr>
          <p:cNvPr id="33" name="Espace réservé du texte 7"/>
          <p:cNvSpPr txBox="1">
            <a:spLocks/>
          </p:cNvSpPr>
          <p:nvPr/>
        </p:nvSpPr>
        <p:spPr bwMode="gray">
          <a:xfrm>
            <a:off x="842392" y="1829898"/>
            <a:ext cx="6105872" cy="590991"/>
          </a:xfrm>
          <a:prstGeom prst="rect">
            <a:avLst/>
          </a:prstGeom>
          <a:noFill/>
          <a:ln>
            <a:noFill/>
          </a:ln>
          <a:effectLst/>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1450" indent="-171450" fontAlgn="base">
              <a:buFont typeface="Courier New" panose="02070309020205020404" pitchFamily="49" charset="0"/>
              <a:buChar char="o"/>
            </a:pPr>
            <a:r>
              <a:rPr lang="fr-FR" dirty="0">
                <a:solidFill>
                  <a:schemeClr val="tx1">
                    <a:lumMod val="50000"/>
                  </a:schemeClr>
                </a:solidFill>
                <a:latin typeface="Calibri" panose="020F0502020204030204"/>
                <a:cs typeface="Calibri" panose="020F0502020204030204" pitchFamily="34" charset="0"/>
              </a:rPr>
              <a:t>Février 2022 – WEBINAIRE de lancement du programme SP+</a:t>
            </a:r>
            <a:r>
              <a:rPr lang="fr-FR" b="0" dirty="0">
                <a:solidFill>
                  <a:schemeClr val="tx1">
                    <a:lumMod val="50000"/>
                  </a:schemeClr>
                </a:solidFill>
                <a:latin typeface="Calibri" panose="020F0502020204030204"/>
                <a:cs typeface="Calibri" panose="020F0502020204030204" pitchFamily="34" charset="0"/>
              </a:rPr>
              <a:t> , 83 participants.                                                                                                                               </a:t>
            </a:r>
            <a:r>
              <a:rPr lang="fr-FR" b="0" i="1" dirty="0">
                <a:solidFill>
                  <a:schemeClr val="tx1">
                    <a:lumMod val="50000"/>
                  </a:schemeClr>
                </a:solidFill>
                <a:latin typeface="Calibri" panose="020F0502020204030204"/>
                <a:cs typeface="Calibri" panose="020F0502020204030204" pitchFamily="34" charset="0"/>
              </a:rPr>
              <a:t>Stratégie de déploiement : mettre en lumière l’existant et s’améliorer par l’écoute de l’usager.                    Etablissements : intéressés, demandent de </a:t>
            </a:r>
            <a:r>
              <a:rPr lang="fr-FR" b="0" i="1" dirty="0" err="1">
                <a:solidFill>
                  <a:schemeClr val="tx1">
                    <a:lumMod val="50000"/>
                  </a:schemeClr>
                </a:solidFill>
                <a:latin typeface="Calibri" panose="020F0502020204030204"/>
                <a:cs typeface="Calibri" panose="020F0502020204030204" pitchFamily="34" charset="0"/>
              </a:rPr>
              <a:t>co</a:t>
            </a:r>
            <a:r>
              <a:rPr lang="fr-FR" b="0" i="1" dirty="0">
                <a:solidFill>
                  <a:schemeClr val="tx1">
                    <a:lumMod val="50000"/>
                  </a:schemeClr>
                </a:solidFill>
                <a:latin typeface="Calibri" panose="020F0502020204030204"/>
                <a:cs typeface="Calibri" panose="020F0502020204030204" pitchFamily="34" charset="0"/>
              </a:rPr>
              <a:t>-construire, s’inspirer, être accompagnés</a:t>
            </a:r>
          </a:p>
        </p:txBody>
      </p:sp>
      <p:sp>
        <p:nvSpPr>
          <p:cNvPr id="3" name="Espace réservé du numéro de diapositive 2"/>
          <p:cNvSpPr>
            <a:spLocks noGrp="1"/>
          </p:cNvSpPr>
          <p:nvPr>
            <p:ph type="sldNum" sz="quarter" idx="12"/>
          </p:nvPr>
        </p:nvSpPr>
        <p:spPr/>
        <p:txBody>
          <a:bodyPr/>
          <a:lstStyle/>
          <a:p>
            <a:pPr>
              <a:defRPr/>
            </a:pPr>
            <a:fld id="{733122C9-A0B9-462F-8757-0847AD287B63}" type="slidenum">
              <a:rPr lang="fr-FR" smtClean="0"/>
              <a:t>16</a:t>
            </a:fld>
            <a:endParaRPr lang="fr-FR" dirty="0"/>
          </a:p>
        </p:txBody>
      </p:sp>
    </p:spTree>
    <p:extLst>
      <p:ext uri="{BB962C8B-B14F-4D97-AF65-F5344CB8AC3E}">
        <p14:creationId xmlns:p14="http://schemas.microsoft.com/office/powerpoint/2010/main" val="669256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numéro de diapositive 2"/>
          <p:cNvSpPr>
            <a:spLocks noGrp="1"/>
          </p:cNvSpPr>
          <p:nvPr>
            <p:ph type="sldNum" idx="12"/>
          </p:nvPr>
        </p:nvSpPr>
        <p:spPr/>
        <p:txBody>
          <a:bodyPr/>
          <a:lstStyle/>
          <a:p>
            <a:pPr>
              <a:defRPr/>
            </a:pPr>
            <a:fld id="{858F6F11-D20E-C14F-8ADB-D92BE02B1B7D}" type="slidenum">
              <a:rPr lang="fr-FR" smtClean="0"/>
              <a:t>17</a:t>
            </a:fld>
            <a:endParaRPr lang="fr-FR"/>
          </a:p>
        </p:txBody>
      </p:sp>
      <p:sp>
        <p:nvSpPr>
          <p:cNvPr id="4" name="ZoneTexte 3"/>
          <p:cNvSpPr txBox="1"/>
          <p:nvPr/>
        </p:nvSpPr>
        <p:spPr>
          <a:xfrm>
            <a:off x="323528" y="2511296"/>
            <a:ext cx="8424936" cy="4014048"/>
          </a:xfrm>
          <a:prstGeom prst="rect">
            <a:avLst/>
          </a:prstGeom>
          <a:noFill/>
        </p:spPr>
        <p:txBody>
          <a:bodyPr wrap="square" rtlCol="0">
            <a:spAutoFit/>
          </a:bodyPr>
          <a:lstStyle/>
          <a:p>
            <a:pPr algn="ctr"/>
            <a:r>
              <a:rPr lang="fr-FR" sz="4000" dirty="0" smtClean="0">
                <a:solidFill>
                  <a:schemeClr val="accent4">
                    <a:lumMod val="50000"/>
                  </a:schemeClr>
                </a:solidFill>
              </a:rPr>
              <a:t>Je vous remercie de votre attention</a:t>
            </a:r>
          </a:p>
          <a:p>
            <a:pPr algn="ctr"/>
            <a:endParaRPr lang="fr-FR" dirty="0">
              <a:solidFill>
                <a:schemeClr val="accent4">
                  <a:lumMod val="50000"/>
                </a:schemeClr>
              </a:solidFill>
            </a:endParaRPr>
          </a:p>
          <a:p>
            <a:pPr algn="ctr"/>
            <a:endParaRPr lang="fr-FR" dirty="0" smtClean="0">
              <a:solidFill>
                <a:schemeClr val="accent4">
                  <a:lumMod val="50000"/>
                </a:schemeClr>
              </a:solidFill>
            </a:endParaRPr>
          </a:p>
          <a:p>
            <a:pPr algn="ctr"/>
            <a:endParaRPr lang="fr-FR" dirty="0">
              <a:solidFill>
                <a:schemeClr val="accent4">
                  <a:lumMod val="50000"/>
                </a:schemeClr>
              </a:solidFill>
            </a:endParaRPr>
          </a:p>
          <a:p>
            <a:pPr algn="ctr"/>
            <a:endParaRPr lang="fr-FR" dirty="0" smtClean="0">
              <a:solidFill>
                <a:schemeClr val="accent4">
                  <a:lumMod val="50000"/>
                </a:schemeClr>
              </a:solidFill>
            </a:endParaRPr>
          </a:p>
          <a:p>
            <a:pPr algn="ctr"/>
            <a:endParaRPr lang="fr-FR" dirty="0">
              <a:solidFill>
                <a:schemeClr val="accent4">
                  <a:lumMod val="50000"/>
                </a:schemeClr>
              </a:solidFill>
            </a:endParaRPr>
          </a:p>
          <a:p>
            <a:pPr algn="ctr"/>
            <a:endParaRPr lang="fr-FR" dirty="0" smtClean="0">
              <a:solidFill>
                <a:schemeClr val="accent4">
                  <a:lumMod val="50000"/>
                </a:schemeClr>
              </a:solidFill>
            </a:endParaRPr>
          </a:p>
          <a:p>
            <a:pPr algn="ctr"/>
            <a:endParaRPr lang="fr-FR" dirty="0">
              <a:solidFill>
                <a:schemeClr val="accent4">
                  <a:lumMod val="50000"/>
                </a:schemeClr>
              </a:solidFill>
            </a:endParaRPr>
          </a:p>
          <a:p>
            <a:pPr algn="ctr"/>
            <a:endParaRPr lang="fr-FR" dirty="0" smtClean="0">
              <a:solidFill>
                <a:schemeClr val="accent4">
                  <a:lumMod val="50000"/>
                </a:schemeClr>
              </a:solidFill>
            </a:endParaRPr>
          </a:p>
          <a:p>
            <a:pPr algn="ctr"/>
            <a:endParaRPr lang="fr-FR" dirty="0">
              <a:solidFill>
                <a:schemeClr val="accent4">
                  <a:lumMod val="50000"/>
                </a:schemeClr>
              </a:solidFill>
            </a:endParaRPr>
          </a:p>
          <a:p>
            <a:pPr algn="ctr"/>
            <a:endParaRPr lang="fr-FR" dirty="0" smtClean="0">
              <a:solidFill>
                <a:schemeClr val="accent4">
                  <a:lumMod val="50000"/>
                </a:schemeClr>
              </a:solidFill>
            </a:endParaRPr>
          </a:p>
          <a:p>
            <a:pPr algn="ctr"/>
            <a:endParaRPr lang="fr-FR" dirty="0">
              <a:solidFill>
                <a:schemeClr val="accent4">
                  <a:lumMod val="50000"/>
                </a:schemeClr>
              </a:solidFill>
            </a:endParaRPr>
          </a:p>
          <a:p>
            <a:pPr algn="ctr"/>
            <a:r>
              <a:rPr lang="fr-FR" dirty="0" smtClean="0">
                <a:solidFill>
                  <a:schemeClr val="accent4">
                    <a:lumMod val="50000"/>
                  </a:schemeClr>
                </a:solidFill>
                <a:hlinkClick r:id="rId2"/>
              </a:rPr>
              <a:t>Catherine.thibault@enseignementsup.gouv.fr</a:t>
            </a:r>
            <a:endParaRPr lang="fr-FR" dirty="0" smtClean="0">
              <a:solidFill>
                <a:schemeClr val="accent4">
                  <a:lumMod val="50000"/>
                </a:schemeClr>
              </a:solidFill>
            </a:endParaRPr>
          </a:p>
          <a:p>
            <a:pPr algn="ctr"/>
            <a:endParaRPr lang="fr-FR" dirty="0">
              <a:solidFill>
                <a:schemeClr val="accent4">
                  <a:lumMod val="50000"/>
                </a:schemeClr>
              </a:solidFill>
            </a:endParaRPr>
          </a:p>
        </p:txBody>
      </p:sp>
    </p:spTree>
    <p:extLst>
      <p:ext uri="{BB962C8B-B14F-4D97-AF65-F5344CB8AC3E}">
        <p14:creationId xmlns:p14="http://schemas.microsoft.com/office/powerpoint/2010/main" val="1141887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6059016" cy="1022450"/>
          </a:xfrm>
        </p:spPr>
        <p:txBody>
          <a:bodyPr/>
          <a:lstStyle/>
          <a:p>
            <a:r>
              <a:rPr lang="fr-FR" dirty="0" smtClean="0"/>
              <a:t>Contexte de la transformation publique</a:t>
            </a:r>
            <a:r>
              <a:rPr lang="fr-FR" dirty="0"/>
              <a:t/>
            </a:r>
            <a:br>
              <a:rPr lang="fr-FR" dirty="0"/>
            </a:br>
            <a:endParaRPr lang="fr-FR" dirty="0"/>
          </a:p>
        </p:txBody>
      </p:sp>
      <p:sp>
        <p:nvSpPr>
          <p:cNvPr id="4" name="Espace réservé du numéro de diapositive 3"/>
          <p:cNvSpPr>
            <a:spLocks noGrp="1"/>
          </p:cNvSpPr>
          <p:nvPr>
            <p:ph type="sldNum" idx="12"/>
          </p:nvPr>
        </p:nvSpPr>
        <p:spPr/>
        <p:txBody>
          <a:bodyPr/>
          <a:lstStyle/>
          <a:p>
            <a:pPr>
              <a:defRPr/>
            </a:pPr>
            <a:fld id="{C1DB60F1-B213-4140-9DAF-9D79D41B9B2D}" type="slidenum">
              <a:rPr lang="fr-FR" smtClean="0"/>
              <a:t>1</a:t>
            </a:fld>
            <a:endParaRPr lang="fr-FR"/>
          </a:p>
        </p:txBody>
      </p:sp>
      <p:sp>
        <p:nvSpPr>
          <p:cNvPr id="5" name="Espace réservé du contenu 2"/>
          <p:cNvSpPr txBox="1">
            <a:spLocks/>
          </p:cNvSpPr>
          <p:nvPr/>
        </p:nvSpPr>
        <p:spPr bwMode="auto">
          <a:xfrm>
            <a:off x="457200" y="1628800"/>
            <a:ext cx="8318648" cy="4752528"/>
          </a:xfrm>
          <a:prstGeom prst="rect">
            <a:avLst/>
          </a:prstGeom>
          <a:noFill/>
          <a:ln>
            <a:noFill/>
          </a:ln>
          <a:effectLst/>
        </p:spPr>
        <p:txBody>
          <a:bodyPr vert="horz" wrap="square" lIns="0" tIns="25471" rIns="0" bIns="0" numCol="1" anchor="t" anchorCtr="0" compatLnSpc="1">
            <a:prstTxWarp prst="textNoShape">
              <a:avLst/>
            </a:prstTxWarp>
          </a:bodyPr>
          <a:lstStyle>
            <a:lvl1pPr marL="309563" indent="-309563" algn="l" defTabSz="406400">
              <a:lnSpc>
                <a:spcPct val="93000"/>
              </a:lnSpc>
              <a:spcBef>
                <a:spcPts val="0"/>
              </a:spcBef>
              <a:spcAft>
                <a:spcPts val="1288"/>
              </a:spcAft>
              <a:buClr>
                <a:srgbClr val="000000"/>
              </a:buClr>
              <a:buSzPct val="100000"/>
              <a:buFont typeface="Times New Roman"/>
              <a:defRPr sz="2500" b="1">
                <a:solidFill>
                  <a:srgbClr val="336699"/>
                </a:solidFill>
                <a:latin typeface="+mn-lt"/>
                <a:ea typeface="ＭＳ Ｐゴシック"/>
                <a:cs typeface="ＭＳ Ｐゴシック"/>
              </a:defRPr>
            </a:lvl1pPr>
            <a:lvl2pPr marL="673100" indent="-258763" algn="l" defTabSz="406400">
              <a:lnSpc>
                <a:spcPct val="93000"/>
              </a:lnSpc>
              <a:spcBef>
                <a:spcPts val="0"/>
              </a:spcBef>
              <a:spcAft>
                <a:spcPts val="1038"/>
              </a:spcAft>
              <a:buClr>
                <a:srgbClr val="000000"/>
              </a:buClr>
              <a:buSzPct val="100000"/>
              <a:buFont typeface="Times New Roman"/>
              <a:defRPr sz="2200" b="1">
                <a:solidFill>
                  <a:srgbClr val="336699"/>
                </a:solidFill>
                <a:latin typeface="+mn-lt"/>
                <a:ea typeface="ＭＳ Ｐゴシック"/>
              </a:defRPr>
            </a:lvl2pPr>
            <a:lvl3pPr marL="1036638" indent="-206375" algn="l" defTabSz="406400">
              <a:lnSpc>
                <a:spcPct val="93000"/>
              </a:lnSpc>
              <a:spcBef>
                <a:spcPts val="0"/>
              </a:spcBef>
              <a:spcAft>
                <a:spcPts val="774"/>
              </a:spcAft>
              <a:buClr>
                <a:srgbClr val="000000"/>
              </a:buClr>
              <a:buSzPct val="100000"/>
              <a:buFont typeface="Times New Roman"/>
              <a:defRPr>
                <a:solidFill>
                  <a:srgbClr val="99CC00"/>
                </a:solidFill>
                <a:latin typeface="+mn-lt"/>
                <a:ea typeface="ＭＳ Ｐゴシック"/>
              </a:defRPr>
            </a:lvl3pPr>
            <a:lvl4pPr marL="1450975" indent="-206375" algn="l" defTabSz="406400">
              <a:lnSpc>
                <a:spcPct val="93000"/>
              </a:lnSpc>
              <a:spcBef>
                <a:spcPts val="0"/>
              </a:spcBef>
              <a:spcAft>
                <a:spcPts val="525"/>
              </a:spcAft>
              <a:buClr>
                <a:srgbClr val="000000"/>
              </a:buClr>
              <a:buSzPct val="100000"/>
              <a:buFont typeface="Times New Roman"/>
              <a:defRPr>
                <a:solidFill>
                  <a:srgbClr val="000000"/>
                </a:solidFill>
                <a:latin typeface="+mn-lt"/>
                <a:ea typeface="ＭＳ Ｐゴシック"/>
              </a:defRPr>
            </a:lvl4pPr>
            <a:lvl5pPr marL="1865313" indent="-206375" algn="l" defTabSz="406400">
              <a:lnSpc>
                <a:spcPct val="93000"/>
              </a:lnSpc>
              <a:spcBef>
                <a:spcPts val="0"/>
              </a:spcBef>
              <a:spcAft>
                <a:spcPts val="263"/>
              </a:spcAft>
              <a:buClr>
                <a:srgbClr val="000000"/>
              </a:buClr>
              <a:buSzPct val="100000"/>
              <a:buFont typeface="Times New Roman"/>
              <a:defRPr>
                <a:solidFill>
                  <a:srgbClr val="000000"/>
                </a:solidFill>
                <a:latin typeface="+mn-lt"/>
                <a:ea typeface="ＭＳ Ｐゴシック"/>
              </a:defRPr>
            </a:lvl5pPr>
            <a:lvl6pPr marL="2280994"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6pPr>
            <a:lvl7pPr marL="2695720"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7pPr>
            <a:lvl8pPr marL="3110446"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8pPr>
            <a:lvl9pPr marL="3525172" indent="-207363" algn="l" defTabSz="407526">
              <a:lnSpc>
                <a:spcPct val="93000"/>
              </a:lnSpc>
              <a:spcBef>
                <a:spcPts val="0"/>
              </a:spcBef>
              <a:spcAft>
                <a:spcPts val="261"/>
              </a:spcAft>
              <a:buClr>
                <a:srgbClr val="000000"/>
              </a:buClr>
              <a:buSzPct val="100000"/>
              <a:buFont typeface="Times New Roman"/>
              <a:defRPr>
                <a:solidFill>
                  <a:srgbClr val="000000"/>
                </a:solidFill>
                <a:latin typeface="+mn-lt"/>
              </a:defRPr>
            </a:lvl9pPr>
          </a:lstStyle>
          <a:p>
            <a:pPr>
              <a:buFont typeface="Arial" panose="020B0604020202020204" pitchFamily="34" charset="0"/>
              <a:buChar char="•"/>
            </a:pPr>
            <a:r>
              <a:rPr lang="fr-FR" sz="1300" b="0" dirty="0" smtClean="0"/>
              <a:t>Une dynamique de transformation publique lancée au niveau interministériel à partir de 2017 :</a:t>
            </a:r>
          </a:p>
          <a:p>
            <a:pPr marL="0" indent="0"/>
            <a:r>
              <a:rPr lang="fr-FR" sz="1300" dirty="0" smtClean="0"/>
              <a:t>Démarche Action Publique 2022</a:t>
            </a:r>
          </a:p>
          <a:p>
            <a:pPr marL="285750" indent="-285750">
              <a:buFont typeface="Arial" panose="020B0604020202020204" pitchFamily="34" charset="0"/>
              <a:buChar char="•"/>
            </a:pPr>
            <a:r>
              <a:rPr lang="fr-FR" sz="1300" b="0" dirty="0" smtClean="0"/>
              <a:t>Réunions du Comité Interministériel de la Transformation Publique, (CITP), présidées par le Premier ministre,  le CITP est chargé de définir la politique de transformation de l’action publique du Gouvernement et de s’assurer de son application - </a:t>
            </a:r>
            <a:r>
              <a:rPr lang="fr-FR" sz="1300" b="0" dirty="0" smtClean="0">
                <a:hlinkClick r:id="rId2"/>
              </a:rPr>
              <a:t>décret du n° 2017-1586 du 20 novembre 2017 </a:t>
            </a:r>
            <a:endParaRPr lang="fr-FR" sz="1300" b="0" dirty="0" smtClean="0"/>
          </a:p>
          <a:p>
            <a:pPr>
              <a:buFont typeface="Arial" panose="020B0604020202020204" pitchFamily="34" charset="0"/>
              <a:buChar char="•"/>
            </a:pPr>
            <a:r>
              <a:rPr lang="fr-FR" sz="1300" b="0" dirty="0" smtClean="0"/>
              <a:t>Des évènements inédits conduisant à réajuster la démarche pour mieux répondre au besoin exprimé par les usagers </a:t>
            </a:r>
          </a:p>
          <a:p>
            <a:pPr lvl="1">
              <a:buClrTx/>
              <a:buFont typeface="Wingdings" panose="05000000000000000000" pitchFamily="2" charset="2"/>
              <a:buChar char="Ø"/>
            </a:pPr>
            <a:r>
              <a:rPr lang="fr-FR" sz="1300" b="0" dirty="0" smtClean="0"/>
              <a:t>Grand Débat du printemps 2019, la crise sociale puis la crise sanitaire en 2020 =&gt;  la nécessité de davantage de simplicité, de proximité, d’efficacité et de participation dans leur rapport aux différents services publics</a:t>
            </a:r>
          </a:p>
          <a:p>
            <a:pPr>
              <a:buFont typeface="Arial" panose="020B0604020202020204" pitchFamily="34" charset="0"/>
              <a:buChar char="•"/>
            </a:pPr>
            <a:r>
              <a:rPr lang="fr-FR" sz="1300" b="0" dirty="0" smtClean="0"/>
              <a:t>2020 :  Création du Ministère de la Transformation et de la Fonction publiques (MTFP) autour de 2 priorités : </a:t>
            </a:r>
          </a:p>
          <a:p>
            <a:pPr>
              <a:buFont typeface="Wingdings" panose="05000000000000000000" pitchFamily="2" charset="2"/>
              <a:buChar char="ü"/>
            </a:pPr>
            <a:r>
              <a:rPr lang="fr-FR" sz="1300" b="0" dirty="0" smtClean="0"/>
              <a:t>Améliorer la qualité de service en plaçant le citoyen au centre de l’action publique, </a:t>
            </a:r>
          </a:p>
          <a:p>
            <a:pPr>
              <a:buFont typeface="Wingdings" panose="05000000000000000000" pitchFamily="2" charset="2"/>
              <a:buChar char="ü"/>
            </a:pPr>
            <a:r>
              <a:rPr lang="fr-FR" sz="1300" b="0" dirty="0" smtClean="0"/>
              <a:t>Offrir un environnement de travail modernisé aux agents publics en les associant pleinement dans la définition et le suivi des transformations.</a:t>
            </a:r>
          </a:p>
          <a:p>
            <a:pPr marL="0" indent="0"/>
            <a:r>
              <a:rPr lang="fr-FR" sz="1300" b="0" dirty="0" smtClean="0"/>
              <a:t>  3 directions mobilisées (DITP, DINUM, DGAFP), des moyens dédiés (FTAP, FITN), un programme intégrateur : Services publics +</a:t>
            </a:r>
          </a:p>
          <a:p>
            <a:endParaRPr lang="fr-FR" sz="1300" b="0" dirty="0"/>
          </a:p>
        </p:txBody>
      </p:sp>
    </p:spTree>
    <p:extLst>
      <p:ext uri="{BB962C8B-B14F-4D97-AF65-F5344CB8AC3E}">
        <p14:creationId xmlns:p14="http://schemas.microsoft.com/office/powerpoint/2010/main" val="2997229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4572000" cy="1022450"/>
          </a:xfrm>
        </p:spPr>
        <p:txBody>
          <a:bodyPr/>
          <a:lstStyle/>
          <a:p>
            <a:r>
              <a:rPr lang="fr-FR" dirty="0"/>
              <a:t>Principes fondateurs de SP+ </a:t>
            </a:r>
            <a:br>
              <a:rPr lang="fr-FR" dirty="0"/>
            </a:br>
            <a:endParaRPr lang="fr-FR" dirty="0"/>
          </a:p>
        </p:txBody>
      </p:sp>
      <p:sp>
        <p:nvSpPr>
          <p:cNvPr id="3" name="Espace réservé du contenu 2"/>
          <p:cNvSpPr>
            <a:spLocks noGrp="1"/>
          </p:cNvSpPr>
          <p:nvPr>
            <p:ph idx="1"/>
          </p:nvPr>
        </p:nvSpPr>
        <p:spPr>
          <a:xfrm>
            <a:off x="539552" y="2492896"/>
            <a:ext cx="8224838" cy="3562846"/>
          </a:xfrm>
        </p:spPr>
        <p:txBody>
          <a:bodyPr/>
          <a:lstStyle/>
          <a:p>
            <a:pPr marL="0" indent="0"/>
            <a:r>
              <a:rPr lang="fr-FR" sz="1400" b="0" dirty="0" smtClean="0"/>
              <a:t>Développer </a:t>
            </a:r>
            <a:r>
              <a:rPr lang="fr-FR" sz="1400" b="0" dirty="0"/>
              <a:t>la confiance entre les administrations et les usagers, </a:t>
            </a:r>
            <a:endParaRPr lang="fr-FR" sz="1400" b="0" dirty="0" smtClean="0"/>
          </a:p>
          <a:p>
            <a:pPr marL="0" indent="0"/>
            <a:r>
              <a:rPr lang="fr-FR" sz="1400" b="0" dirty="0" smtClean="0"/>
              <a:t>par </a:t>
            </a:r>
            <a:r>
              <a:rPr lang="fr-FR" sz="1400" b="0" dirty="0"/>
              <a:t>la transparence de l’action publique mais aussi l’association des usagers et des élus, </a:t>
            </a:r>
            <a:endParaRPr lang="fr-FR" sz="1400" b="0" dirty="0" smtClean="0"/>
          </a:p>
          <a:p>
            <a:pPr marL="0" indent="0"/>
            <a:r>
              <a:rPr lang="fr-FR" sz="1400" b="0" dirty="0" smtClean="0"/>
              <a:t>en </a:t>
            </a:r>
            <a:r>
              <a:rPr lang="fr-FR" sz="1400" b="0" dirty="0"/>
              <a:t>responsabilisant les agents de terrain sur l’amélioration continue de l’expérience usagers. </a:t>
            </a:r>
            <a:endParaRPr lang="fr-FR" sz="1400" b="0" dirty="0" smtClean="0"/>
          </a:p>
          <a:p>
            <a:pPr lvl="0"/>
            <a:r>
              <a:rPr lang="fr-FR" sz="1400" b="0" dirty="0"/>
              <a:t>Ce programme d’amélioration continue des services publics s’appuie sur l’expérience usagers. </a:t>
            </a:r>
          </a:p>
          <a:p>
            <a:r>
              <a:rPr lang="fr-FR" sz="1400" b="0" dirty="0"/>
              <a:t>L’usager est donc au cœur de cette démarche.</a:t>
            </a:r>
          </a:p>
          <a:p>
            <a:endParaRPr lang="fr-FR" sz="1400" b="0" dirty="0" smtClean="0"/>
          </a:p>
          <a:p>
            <a:endParaRPr lang="fr-FR" sz="1400" b="0" dirty="0"/>
          </a:p>
          <a:p>
            <a:endParaRPr lang="fr-FR" sz="1400" b="0" dirty="0"/>
          </a:p>
        </p:txBody>
      </p:sp>
      <p:sp>
        <p:nvSpPr>
          <p:cNvPr id="4" name="Espace réservé du numéro de diapositive 3"/>
          <p:cNvSpPr>
            <a:spLocks noGrp="1"/>
          </p:cNvSpPr>
          <p:nvPr>
            <p:ph type="sldNum" idx="12"/>
          </p:nvPr>
        </p:nvSpPr>
        <p:spPr/>
        <p:txBody>
          <a:bodyPr/>
          <a:lstStyle/>
          <a:p>
            <a:pPr>
              <a:defRPr/>
            </a:pPr>
            <a:fld id="{C1DB60F1-B213-4140-9DAF-9D79D41B9B2D}" type="slidenum">
              <a:rPr lang="fr-FR" smtClean="0"/>
              <a:t>2</a:t>
            </a:fld>
            <a:endParaRPr lang="fr-FR"/>
          </a:p>
        </p:txBody>
      </p:sp>
    </p:spTree>
    <p:extLst>
      <p:ext uri="{BB962C8B-B14F-4D97-AF65-F5344CB8AC3E}">
        <p14:creationId xmlns:p14="http://schemas.microsoft.com/office/powerpoint/2010/main" val="3619540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1979711" y="44450"/>
            <a:ext cx="4895751" cy="1176338"/>
          </a:xfrm>
        </p:spPr>
        <p:txBody>
          <a:bodyPr/>
          <a:lstStyle/>
          <a:p>
            <a:pPr defTabSz="407526">
              <a:defRPr/>
            </a:pPr>
            <a:r>
              <a:rPr lang="fr-FR" dirty="0" smtClean="0"/>
              <a:t>Services </a:t>
            </a:r>
            <a:r>
              <a:rPr lang="fr-FR" dirty="0"/>
              <a:t>Publics </a:t>
            </a:r>
            <a:r>
              <a:rPr lang="fr-FR" dirty="0" smtClean="0"/>
              <a:t>+: le </a:t>
            </a:r>
            <a:r>
              <a:rPr lang="fr-FR" dirty="0"/>
              <a:t>programme</a:t>
            </a:r>
            <a:r>
              <a:rPr lang="fr-FR" dirty="0"/>
              <a:t/>
            </a:r>
            <a:br>
              <a:rPr lang="fr-FR" dirty="0"/>
            </a:br>
            <a:r>
              <a:rPr lang="fr-FR" dirty="0"/>
              <a:t>d’amélioration continue des services publics</a:t>
            </a:r>
            <a:endParaRPr lang="fr-FR" dirty="0"/>
          </a:p>
        </p:txBody>
      </p:sp>
      <p:sp>
        <p:nvSpPr>
          <p:cNvPr id="5" name="Espace réservé du contenu 4"/>
          <p:cNvSpPr>
            <a:spLocks noGrp="1"/>
          </p:cNvSpPr>
          <p:nvPr>
            <p:ph idx="1"/>
          </p:nvPr>
        </p:nvSpPr>
        <p:spPr bwMode="auto"/>
        <p:txBody>
          <a:bodyPr/>
          <a:lstStyle/>
          <a:p>
            <a:r>
              <a:rPr lang="fr-FR" sz="1200" dirty="0" smtClean="0"/>
              <a:t>Le </a:t>
            </a:r>
            <a:r>
              <a:rPr lang="fr-FR" sz="1200" dirty="0"/>
              <a:t>programme Services Publics </a:t>
            </a:r>
            <a:r>
              <a:rPr lang="fr-FR" sz="1200" dirty="0" smtClean="0"/>
              <a:t>+ </a:t>
            </a:r>
            <a:r>
              <a:rPr lang="fr-FR" sz="1200" dirty="0"/>
              <a:t>vise l’amélioration continue de tous les services publics. </a:t>
            </a:r>
            <a:endParaRPr lang="fr-FR" sz="1200" dirty="0" smtClean="0"/>
          </a:p>
          <a:p>
            <a:r>
              <a:rPr lang="fr-FR" sz="1200" b="0" dirty="0" smtClean="0"/>
              <a:t>Il </a:t>
            </a:r>
            <a:r>
              <a:rPr lang="fr-FR" sz="1200" b="0" dirty="0"/>
              <a:t>porte trois objectifs :  améliorer l’efficacité du service rendu aux usagers, faciliter l’accès aux services publics et simplifier le quotidien des français et des étudiants et agents en particuliers</a:t>
            </a:r>
            <a:r>
              <a:rPr lang="fr-FR" sz="1200" b="0" dirty="0" smtClean="0"/>
              <a:t>.</a:t>
            </a:r>
            <a:r>
              <a:rPr lang="fr-FR" sz="1200" dirty="0" smtClean="0"/>
              <a:t/>
            </a:r>
            <a:br>
              <a:rPr lang="fr-FR" sz="1200" dirty="0" smtClean="0"/>
            </a:br>
            <a:r>
              <a:rPr lang="fr-FR" sz="1200" dirty="0" smtClean="0"/>
              <a:t>+ </a:t>
            </a:r>
            <a:r>
              <a:rPr lang="fr-FR" sz="1200" dirty="0"/>
              <a:t>proches</a:t>
            </a:r>
            <a:br>
              <a:rPr lang="fr-FR" sz="1200" dirty="0"/>
            </a:br>
            <a:r>
              <a:rPr lang="fr-FR" sz="1200" dirty="0"/>
              <a:t>+ simples</a:t>
            </a:r>
            <a:br>
              <a:rPr lang="fr-FR" sz="1200" dirty="0"/>
            </a:br>
            <a:r>
              <a:rPr lang="fr-FR" sz="1200" dirty="0"/>
              <a:t>+ efficaces</a:t>
            </a:r>
            <a:endParaRPr lang="fr-FR" sz="1200" dirty="0"/>
          </a:p>
          <a:p>
            <a:endParaRPr lang="fr-FR" sz="1200" b="0" dirty="0" smtClean="0"/>
          </a:p>
          <a:p>
            <a:endParaRPr lang="fr-FR" sz="1200" b="0" dirty="0" smtClean="0"/>
          </a:p>
          <a:p>
            <a:endParaRPr lang="fr-FR" sz="1200" b="0" dirty="0"/>
          </a:p>
        </p:txBody>
      </p:sp>
      <p:sp>
        <p:nvSpPr>
          <p:cNvPr id="6" name="Espace réservé du numéro de diapositive 5"/>
          <p:cNvSpPr>
            <a:spLocks noGrp="1" noChangeArrowheads="1"/>
          </p:cNvSpPr>
          <p:nvPr>
            <p:ph type="sldNum"/>
          </p:nvPr>
        </p:nvSpPr>
        <p:spPr bwMode="auto">
          <a:xfrm>
            <a:off x="8138418" y="6540326"/>
            <a:ext cx="754062" cy="273050"/>
          </a:xfrm>
          <a:prstGeom prst="rect">
            <a:avLst/>
          </a:prstGeom>
          <a:noFill/>
          <a:ln>
            <a:noFill/>
          </a:ln>
          <a:effec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a:cs typeface="+mn-cs"/>
              </a:defRPr>
            </a:lvl1pPr>
          </a:lstStyle>
          <a:p>
            <a:pPr>
              <a:defRPr/>
            </a:pPr>
            <a:fld id="{1BB59B4F-60FA-6C49-810D-4E0CA62E62D7}" type="slidenum">
              <a:rPr lang="fr-FR"/>
              <a:t>3</a:t>
            </a:fld>
            <a:endParaRPr lang="fr-FR"/>
          </a:p>
        </p:txBody>
      </p:sp>
      <p:pic>
        <p:nvPicPr>
          <p:cNvPr id="7" name="Image 6"/>
          <p:cNvPicPr>
            <a:picLocks noChangeAspect="1"/>
          </p:cNvPicPr>
          <p:nvPr/>
        </p:nvPicPr>
        <p:blipFill>
          <a:blip r:embed="rId2"/>
          <a:stretch>
            <a:fillRect/>
          </a:stretch>
        </p:blipFill>
        <p:spPr bwMode="auto">
          <a:xfrm>
            <a:off x="107504" y="259456"/>
            <a:ext cx="1977233" cy="577256"/>
          </a:xfrm>
          <a:prstGeom prst="rect">
            <a:avLst/>
          </a:prstGeom>
        </p:spPr>
      </p:pic>
      <p:pic>
        <p:nvPicPr>
          <p:cNvPr id="9" name="Espace réservé du contenu 4"/>
          <p:cNvPicPr>
            <a:picLocks noChangeAspect="1"/>
          </p:cNvPicPr>
          <p:nvPr/>
        </p:nvPicPr>
        <p:blipFill>
          <a:blip r:embed="rId3"/>
          <a:stretch>
            <a:fillRect/>
          </a:stretch>
        </p:blipFill>
        <p:spPr bwMode="auto">
          <a:xfrm>
            <a:off x="1992499" y="2463093"/>
            <a:ext cx="7140437" cy="3990243"/>
          </a:xfrm>
          <a:prstGeom prst="rect">
            <a:avLst/>
          </a:prstGeom>
          <a:noFill/>
          <a:ln>
            <a:noFill/>
          </a:ln>
          <a:effectLst/>
        </p:spPr>
      </p:pic>
    </p:spTree>
    <p:extLst>
      <p:ext uri="{BB962C8B-B14F-4D97-AF65-F5344CB8AC3E}">
        <p14:creationId xmlns:p14="http://schemas.microsoft.com/office/powerpoint/2010/main" val="950339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title"/>
          </p:nvPr>
        </p:nvSpPr>
        <p:spPr bwMode="auto">
          <a:xfrm>
            <a:off x="1979711" y="44450"/>
            <a:ext cx="4895751" cy="1176338"/>
          </a:xfrm>
        </p:spPr>
        <p:txBody>
          <a:bodyPr/>
          <a:lstStyle/>
          <a:p>
            <a:pPr defTabSz="407526">
              <a:defRPr/>
            </a:pPr>
            <a:r>
              <a:rPr lang="fr-FR" dirty="0" smtClean="0"/>
              <a:t>Services </a:t>
            </a:r>
            <a:r>
              <a:rPr lang="fr-FR" dirty="0"/>
              <a:t>Publics </a:t>
            </a:r>
            <a:r>
              <a:rPr lang="fr-FR" dirty="0" smtClean="0"/>
              <a:t>+: le </a:t>
            </a:r>
            <a:r>
              <a:rPr lang="fr-FR" dirty="0"/>
              <a:t>programme</a:t>
            </a:r>
            <a:r>
              <a:rPr lang="fr-FR" dirty="0"/>
              <a:t/>
            </a:r>
            <a:br>
              <a:rPr lang="fr-FR" dirty="0"/>
            </a:br>
            <a:r>
              <a:rPr lang="fr-FR" dirty="0"/>
              <a:t>d’amélioration continue des services publics</a:t>
            </a:r>
            <a:endParaRPr lang="fr-FR" dirty="0"/>
          </a:p>
        </p:txBody>
      </p:sp>
      <p:sp>
        <p:nvSpPr>
          <p:cNvPr id="5" name="Espace réservé du contenu 4"/>
          <p:cNvSpPr>
            <a:spLocks noGrp="1"/>
          </p:cNvSpPr>
          <p:nvPr>
            <p:ph idx="1"/>
          </p:nvPr>
        </p:nvSpPr>
        <p:spPr bwMode="auto">
          <a:xfrm>
            <a:off x="467544" y="1988840"/>
            <a:ext cx="8224838" cy="3418830"/>
          </a:xfrm>
        </p:spPr>
        <p:txBody>
          <a:bodyPr/>
          <a:lstStyle/>
          <a:p>
            <a:pPr lvl="0"/>
            <a:r>
              <a:rPr lang="fr-FR" sz="1200" dirty="0" smtClean="0"/>
              <a:t>Le </a:t>
            </a:r>
            <a:r>
              <a:rPr lang="fr-FR" sz="1200" dirty="0"/>
              <a:t>programme </a:t>
            </a:r>
            <a:r>
              <a:rPr lang="fr-FR" sz="1200" dirty="0" smtClean="0"/>
              <a:t>SP+ : </a:t>
            </a:r>
          </a:p>
          <a:p>
            <a:pPr marL="171450" lvl="0" indent="-171450">
              <a:buClr>
                <a:srgbClr val="0070C0"/>
              </a:buClr>
              <a:buFont typeface="Arial" panose="020B0604020202020204" pitchFamily="34" charset="0"/>
              <a:buChar char="•"/>
            </a:pPr>
            <a:r>
              <a:rPr lang="fr-FR" sz="1200" b="0" dirty="0" smtClean="0">
                <a:hlinkClick r:id="" action="ppaction://hlinkshowjump?jump=nextslide"/>
              </a:rPr>
              <a:t>Un socle d’engagements communs</a:t>
            </a:r>
            <a:r>
              <a:rPr lang="fr-FR" sz="1200" b="0" dirty="0">
                <a:hlinkClick r:id="" action="ppaction://hlinkshowjump?jump=nextslide"/>
              </a:rPr>
              <a:t> à l’ensemble des services </a:t>
            </a:r>
            <a:r>
              <a:rPr lang="fr-FR" sz="1200" b="0" dirty="0" smtClean="0">
                <a:hlinkClick r:id="" action="ppaction://hlinkshowjump?jump=nextslide"/>
              </a:rPr>
              <a:t>publics </a:t>
            </a:r>
            <a:endParaRPr lang="fr-FR" sz="1200" b="0" dirty="0" smtClean="0"/>
          </a:p>
          <a:p>
            <a:pPr marL="171450" lvl="0" indent="-171450">
              <a:buClr>
                <a:srgbClr val="0070C0"/>
              </a:buClr>
              <a:buFont typeface="Arial" panose="020B0604020202020204" pitchFamily="34" charset="0"/>
              <a:buChar char="•"/>
            </a:pPr>
            <a:r>
              <a:rPr lang="fr-FR" sz="1200" b="0" dirty="0" smtClean="0"/>
              <a:t>L’écoute des usagers : des</a:t>
            </a:r>
            <a:r>
              <a:rPr lang="fr-FR" sz="1200" b="0" dirty="0"/>
              <a:t> retours d’expérience et des avis des usagers </a:t>
            </a:r>
            <a:r>
              <a:rPr lang="fr-FR" sz="1200" b="0" dirty="0" smtClean="0"/>
              <a:t>sont la </a:t>
            </a:r>
            <a:r>
              <a:rPr lang="fr-FR" sz="1200" b="0" dirty="0"/>
              <a:t>clé pour s’inscrire dans une démarche </a:t>
            </a:r>
            <a:r>
              <a:rPr lang="fr-FR" sz="1200" b="0" dirty="0" smtClean="0"/>
              <a:t>d’amélioration continue</a:t>
            </a:r>
          </a:p>
          <a:p>
            <a:pPr marL="171450" lvl="0" indent="-171450">
              <a:buClr>
                <a:srgbClr val="0070C0"/>
              </a:buClr>
              <a:buFont typeface="Arial" panose="020B0604020202020204" pitchFamily="34" charset="0"/>
              <a:buChar char="•"/>
            </a:pPr>
            <a:r>
              <a:rPr lang="fr-FR" sz="1200" b="0" dirty="0" smtClean="0"/>
              <a:t>La </a:t>
            </a:r>
            <a:r>
              <a:rPr lang="fr-FR" sz="1200" b="0" dirty="0"/>
              <a:t>mesure et l'affichage des résultats des services </a:t>
            </a:r>
            <a:r>
              <a:rPr lang="fr-FR" sz="1200" b="0" dirty="0" smtClean="0"/>
              <a:t>publics</a:t>
            </a:r>
          </a:p>
          <a:p>
            <a:pPr marL="171450" lvl="0" indent="-171450">
              <a:buClr>
                <a:srgbClr val="0070C0"/>
              </a:buClr>
              <a:buFont typeface="Arial" panose="020B0604020202020204" pitchFamily="34" charset="0"/>
              <a:buChar char="•"/>
            </a:pPr>
            <a:r>
              <a:rPr lang="fr-FR" sz="1200" b="0" dirty="0" smtClean="0">
                <a:hlinkClick r:id="rId2" action="ppaction://hlinksldjump"/>
              </a:rPr>
              <a:t>L’amélioration continue</a:t>
            </a:r>
            <a:r>
              <a:rPr lang="fr-FR" sz="1200" b="0" dirty="0">
                <a:hlinkClick r:id="rId2" action="ppaction://hlinksldjump"/>
              </a:rPr>
              <a:t> </a:t>
            </a:r>
            <a:r>
              <a:rPr lang="fr-FR" sz="1200" b="0" dirty="0" smtClean="0">
                <a:hlinkClick r:id="rId2" action="ppaction://hlinksldjump"/>
              </a:rPr>
              <a:t>du </a:t>
            </a:r>
            <a:r>
              <a:rPr lang="fr-FR" sz="1200" b="0" dirty="0">
                <a:hlinkClick r:id="rId2" action="ppaction://hlinksldjump"/>
              </a:rPr>
              <a:t>service rendu avec l'association des usagers, des agents et des élus</a:t>
            </a:r>
            <a:endParaRPr lang="fr-FR" sz="1200" b="0" dirty="0"/>
          </a:p>
          <a:p>
            <a:endParaRPr lang="fr-FR" sz="1200" b="0" dirty="0" smtClean="0"/>
          </a:p>
          <a:p>
            <a:r>
              <a:rPr lang="fr-FR" sz="1200" b="0" dirty="0" smtClean="0"/>
              <a:t>Plus </a:t>
            </a:r>
            <a:r>
              <a:rPr lang="fr-FR" sz="1200" b="0" dirty="0"/>
              <a:t>d’informations sur ce programme </a:t>
            </a:r>
            <a:r>
              <a:rPr lang="fr-FR" sz="1200" b="0" dirty="0" smtClean="0"/>
              <a:t>                  sur </a:t>
            </a:r>
            <a:r>
              <a:rPr lang="fr-FR" sz="1200" b="0" dirty="0"/>
              <a:t>https://www.plus.transformation.gouv.fr/</a:t>
            </a:r>
          </a:p>
          <a:p>
            <a:endParaRPr lang="fr-FR" sz="1200" b="0" dirty="0"/>
          </a:p>
        </p:txBody>
      </p:sp>
      <p:sp>
        <p:nvSpPr>
          <p:cNvPr id="6" name="Espace réservé du numéro de diapositive 5"/>
          <p:cNvSpPr>
            <a:spLocks noGrp="1" noChangeArrowheads="1"/>
          </p:cNvSpPr>
          <p:nvPr>
            <p:ph type="sldNum"/>
          </p:nvPr>
        </p:nvSpPr>
        <p:spPr bwMode="auto">
          <a:xfrm>
            <a:off x="8138418" y="6540326"/>
            <a:ext cx="754062" cy="273050"/>
          </a:xfrm>
          <a:prstGeom prst="rect">
            <a:avLst/>
          </a:prstGeom>
          <a:noFill/>
          <a:ln>
            <a:noFill/>
          </a:ln>
          <a:effectLst/>
        </p:spPr>
        <p:txBody>
          <a:bodyPr vert="horz" wrap="square" lIns="0" tIns="0" rIns="0" bIns="0" numCol="1" anchor="t" anchorCtr="0" compatLnSpc="1">
            <a:prstTxWarp prst="textNoShape">
              <a:avLst/>
            </a:prstTxWarp>
          </a:bodyPr>
          <a:lstStyle>
            <a:lvl1pPr algn="r" defTabSz="407526">
              <a:buClrTx/>
              <a:buFontTx/>
              <a:buNone/>
              <a:tabLst>
                <a:tab pos="656650" algn="l"/>
                <a:tab pos="1313299" algn="l"/>
                <a:tab pos="1969949" algn="l"/>
              </a:tabLst>
              <a:defRPr sz="1100" b="1">
                <a:solidFill>
                  <a:srgbClr val="336699"/>
                </a:solidFill>
                <a:latin typeface="Verdana"/>
                <a:cs typeface="+mn-cs"/>
              </a:defRPr>
            </a:lvl1pPr>
          </a:lstStyle>
          <a:p>
            <a:pPr>
              <a:defRPr/>
            </a:pPr>
            <a:fld id="{1BB59B4F-60FA-6C49-810D-4E0CA62E62D7}" type="slidenum">
              <a:rPr lang="fr-FR"/>
              <a:t>4</a:t>
            </a:fld>
            <a:endParaRPr lang="fr-FR"/>
          </a:p>
        </p:txBody>
      </p:sp>
      <p:pic>
        <p:nvPicPr>
          <p:cNvPr id="7" name="Image 6"/>
          <p:cNvPicPr>
            <a:picLocks noChangeAspect="1"/>
          </p:cNvPicPr>
          <p:nvPr/>
        </p:nvPicPr>
        <p:blipFill>
          <a:blip r:embed="rId3"/>
          <a:stretch>
            <a:fillRect/>
          </a:stretch>
        </p:blipFill>
        <p:spPr bwMode="auto">
          <a:xfrm>
            <a:off x="107504" y="259456"/>
            <a:ext cx="1977233" cy="577256"/>
          </a:xfrm>
          <a:prstGeom prst="rect">
            <a:avLst/>
          </a:prstGeom>
        </p:spPr>
      </p:pic>
      <p:pic>
        <p:nvPicPr>
          <p:cNvPr id="8" name="Image 7"/>
          <p:cNvPicPr>
            <a:picLocks noChangeAspect="1"/>
          </p:cNvPicPr>
          <p:nvPr/>
        </p:nvPicPr>
        <p:blipFill>
          <a:blip r:embed="rId3"/>
          <a:stretch>
            <a:fillRect/>
          </a:stretch>
        </p:blipFill>
        <p:spPr bwMode="auto">
          <a:xfrm>
            <a:off x="3458465" y="4149080"/>
            <a:ext cx="969121" cy="282936"/>
          </a:xfrm>
          <a:prstGeom prst="rect">
            <a:avLst/>
          </a:prstGeom>
        </p:spPr>
      </p:pic>
    </p:spTree>
    <p:extLst>
      <p:ext uri="{BB962C8B-B14F-4D97-AF65-F5344CB8AC3E}">
        <p14:creationId xmlns:p14="http://schemas.microsoft.com/office/powerpoint/2010/main" val="2688479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Espace réservé du texte 5"/>
          <p:cNvSpPr>
            <a:spLocks noGrp="1"/>
          </p:cNvSpPr>
          <p:nvPr>
            <p:ph type="body" sz="quarter" idx="13"/>
          </p:nvPr>
        </p:nvSpPr>
        <p:spPr/>
        <p:txBody>
          <a:bodyPr/>
          <a:lstStyle/>
          <a:p>
            <a:endParaRPr lang="fr-FR"/>
          </a:p>
        </p:txBody>
      </p:sp>
      <p:sp>
        <p:nvSpPr>
          <p:cNvPr id="7" name="Espace réservé du texte 6"/>
          <p:cNvSpPr>
            <a:spLocks noGrp="1"/>
          </p:cNvSpPr>
          <p:nvPr>
            <p:ph type="body" sz="quarter" idx="14"/>
          </p:nvPr>
        </p:nvSpPr>
        <p:spPr/>
        <p:txBody>
          <a:bodyPr/>
          <a:lstStyle/>
          <a:p>
            <a:endParaRPr lang="fr-FR"/>
          </a:p>
        </p:txBody>
      </p:sp>
      <p:sp>
        <p:nvSpPr>
          <p:cNvPr id="8" name="Espace réservé du texte 7"/>
          <p:cNvSpPr>
            <a:spLocks noGrp="1"/>
          </p:cNvSpPr>
          <p:nvPr>
            <p:ph type="body" sz="quarter" idx="15"/>
          </p:nvPr>
        </p:nvSpPr>
        <p:spPr/>
        <p:txBody>
          <a:bodyPr/>
          <a:lstStyle/>
          <a:p>
            <a:endParaRPr lang="fr-FR"/>
          </a:p>
        </p:txBody>
      </p:sp>
      <p:pic>
        <p:nvPicPr>
          <p:cNvPr id="9" name="Image 8"/>
          <p:cNvPicPr>
            <a:picLocks noChangeAspect="1"/>
          </p:cNvPicPr>
          <p:nvPr/>
        </p:nvPicPr>
        <p:blipFill rotWithShape="1">
          <a:blip r:embed="rId2"/>
          <a:srcRect l="8792" t="15542" r="13286" b="7002"/>
          <a:stretch/>
        </p:blipFill>
        <p:spPr>
          <a:xfrm>
            <a:off x="-35936" y="887480"/>
            <a:ext cx="9144887" cy="5113270"/>
          </a:xfrm>
          <a:prstGeom prst="rect">
            <a:avLst/>
          </a:prstGeom>
        </p:spPr>
      </p:pic>
    </p:spTree>
    <p:extLst>
      <p:ext uri="{BB962C8B-B14F-4D97-AF65-F5344CB8AC3E}">
        <p14:creationId xmlns:p14="http://schemas.microsoft.com/office/powerpoint/2010/main" val="132340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Espace réservé du texte 5"/>
          <p:cNvSpPr>
            <a:spLocks noGrp="1"/>
          </p:cNvSpPr>
          <p:nvPr>
            <p:ph type="body" sz="quarter" idx="13"/>
          </p:nvPr>
        </p:nvSpPr>
        <p:spPr/>
        <p:txBody>
          <a:bodyPr/>
          <a:lstStyle/>
          <a:p>
            <a:endParaRPr lang="fr-FR"/>
          </a:p>
        </p:txBody>
      </p:sp>
      <p:sp>
        <p:nvSpPr>
          <p:cNvPr id="7" name="Espace réservé du texte 6"/>
          <p:cNvSpPr>
            <a:spLocks noGrp="1"/>
          </p:cNvSpPr>
          <p:nvPr>
            <p:ph type="body" sz="quarter" idx="14"/>
          </p:nvPr>
        </p:nvSpPr>
        <p:spPr/>
        <p:txBody>
          <a:bodyPr/>
          <a:lstStyle/>
          <a:p>
            <a:endParaRPr lang="fr-FR"/>
          </a:p>
        </p:txBody>
      </p:sp>
      <p:sp>
        <p:nvSpPr>
          <p:cNvPr id="8" name="Espace réservé du texte 7"/>
          <p:cNvSpPr>
            <a:spLocks noGrp="1"/>
          </p:cNvSpPr>
          <p:nvPr>
            <p:ph type="body" sz="quarter" idx="15"/>
          </p:nvPr>
        </p:nvSpPr>
        <p:spPr/>
        <p:txBody>
          <a:bodyPr/>
          <a:lstStyle/>
          <a:p>
            <a:endParaRPr lang="fr-FR"/>
          </a:p>
        </p:txBody>
      </p:sp>
      <p:pic>
        <p:nvPicPr>
          <p:cNvPr id="9" name="Image 8"/>
          <p:cNvPicPr>
            <a:picLocks noChangeAspect="1"/>
          </p:cNvPicPr>
          <p:nvPr/>
        </p:nvPicPr>
        <p:blipFill rotWithShape="1">
          <a:blip r:embed="rId2"/>
          <a:srcRect l="3374" t="17746" r="27588" b="11197"/>
          <a:stretch/>
        </p:blipFill>
        <p:spPr>
          <a:xfrm>
            <a:off x="303890" y="863242"/>
            <a:ext cx="8660599" cy="5014031"/>
          </a:xfrm>
          <a:prstGeom prst="rect">
            <a:avLst/>
          </a:prstGeom>
        </p:spPr>
      </p:pic>
      <p:sp>
        <p:nvSpPr>
          <p:cNvPr id="10" name="ZoneTexte 9">
            <a:hlinkClick r:id="rId3" action="ppaction://hlinksldjump"/>
          </p:cNvPr>
          <p:cNvSpPr txBox="1"/>
          <p:nvPr/>
        </p:nvSpPr>
        <p:spPr>
          <a:xfrm>
            <a:off x="539552" y="-99392"/>
            <a:ext cx="8640382" cy="6552728"/>
          </a:xfrm>
          <a:prstGeom prst="rect">
            <a:avLst/>
          </a:prstGeom>
          <a:noFill/>
          <a:ln>
            <a:noFill/>
          </a:ln>
        </p:spPr>
        <p:txBody>
          <a:bodyPr wrap="square" rtlCol="0">
            <a:spAutoFit/>
          </a:bodyPr>
          <a:lstStyle/>
          <a:p>
            <a:endParaRPr lang="fr-FR"/>
          </a:p>
        </p:txBody>
      </p:sp>
    </p:spTree>
    <p:extLst>
      <p:ext uri="{BB962C8B-B14F-4D97-AF65-F5344CB8AC3E}">
        <p14:creationId xmlns:p14="http://schemas.microsoft.com/office/powerpoint/2010/main" val="1437456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026" name="Picture 2" descr="Circuite amélioration conti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 y="1484784"/>
            <a:ext cx="9107409" cy="45912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9999" y="260648"/>
            <a:ext cx="6444249" cy="893834"/>
          </a:xfrm>
          <a:prstGeom prst="rect">
            <a:avLst/>
          </a:prstGeom>
        </p:spPr>
        <p:txBody>
          <a:bodyPr wrap="square">
            <a:spAutoFit/>
          </a:bodyPr>
          <a:lstStyle/>
          <a:p>
            <a:r>
              <a:rPr lang="fr-FR" sz="2800" dirty="0" smtClean="0"/>
              <a:t>L’amélioration </a:t>
            </a:r>
            <a:r>
              <a:rPr lang="fr-FR" sz="2800" dirty="0"/>
              <a:t>continue </a:t>
            </a:r>
            <a:endParaRPr lang="fr-FR" sz="2800" dirty="0" smtClean="0"/>
          </a:p>
          <a:p>
            <a:r>
              <a:rPr lang="fr-FR" sz="2800" dirty="0" smtClean="0"/>
              <a:t>des </a:t>
            </a:r>
            <a:r>
              <a:rPr lang="fr-FR" sz="2800" dirty="0"/>
              <a:t>services publics</a:t>
            </a:r>
          </a:p>
        </p:txBody>
      </p:sp>
    </p:spTree>
    <p:extLst>
      <p:ext uri="{BB962C8B-B14F-4D97-AF65-F5344CB8AC3E}">
        <p14:creationId xmlns:p14="http://schemas.microsoft.com/office/powerpoint/2010/main" val="3808373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49932778" name="Espace réservé du numéro de diapositive 21"/>
          <p:cNvSpPr>
            <a:spLocks noGrp="1"/>
          </p:cNvSpPr>
          <p:nvPr>
            <p:ph type="sldNum" sz="quarter" idx="12"/>
          </p:nvPr>
        </p:nvSpPr>
        <p:spPr bwMode="auto"/>
        <p:txBody>
          <a:bodyPr/>
          <a:lstStyle/>
          <a:p>
            <a:pPr defTabSz="914400">
              <a:lnSpc>
                <a:spcPct val="100000"/>
              </a:lnSpc>
              <a:buSzTx/>
              <a:tabLst/>
              <a:defRPr/>
            </a:pPr>
            <a:fld id="{9BEBA70F-788D-F0F0-1362-35AB29DADD94}" type="slidenum">
              <a:rPr lang="fr-FR" sz="750">
                <a:solidFill>
                  <a:srgbClr val="000000"/>
                </a:solidFill>
                <a:latin typeface="Arial"/>
                <a:cs typeface="Arial"/>
              </a:rPr>
              <a:pPr defTabSz="914400">
                <a:lnSpc>
                  <a:spcPct val="100000"/>
                </a:lnSpc>
                <a:buSzTx/>
                <a:tabLst/>
                <a:defRPr/>
              </a:pPr>
              <a:t>8</a:t>
            </a:fld>
            <a:endParaRPr lang="fr-FR" sz="750">
              <a:solidFill>
                <a:srgbClr val="000000"/>
              </a:solidFill>
              <a:latin typeface="Arial"/>
              <a:cs typeface="Arial"/>
            </a:endParaRPr>
          </a:p>
        </p:txBody>
      </p:sp>
      <p:sp>
        <p:nvSpPr>
          <p:cNvPr id="29761202" name="Espace réservé du texte 2"/>
          <p:cNvSpPr>
            <a:spLocks noGrp="1"/>
          </p:cNvSpPr>
          <p:nvPr>
            <p:ph type="body" sz="quarter" idx="13"/>
          </p:nvPr>
        </p:nvSpPr>
        <p:spPr bwMode="auto">
          <a:xfrm>
            <a:off x="367730" y="3068960"/>
            <a:ext cx="8460472" cy="2736304"/>
          </a:xfrm>
        </p:spPr>
        <p:txBody>
          <a:bodyPr/>
          <a:lstStyle/>
          <a:p>
            <a:pPr marL="0" indent="0" eaLnBrk="0" fontAlgn="base" hangingPunct="0">
              <a:spcBef>
                <a:spcPct val="0"/>
              </a:spcBef>
              <a:spcAft>
                <a:spcPct val="0"/>
              </a:spcAft>
              <a:buNone/>
            </a:pPr>
            <a:r>
              <a:rPr lang="fr-FR" altLang="fr-FR" sz="1400" dirty="0" smtClean="0"/>
              <a:t>Services </a:t>
            </a:r>
            <a:r>
              <a:rPr lang="fr-FR" altLang="fr-FR" sz="1400" dirty="0"/>
              <a:t>Publics + </a:t>
            </a:r>
            <a:r>
              <a:rPr lang="fr-FR" altLang="fr-FR" sz="1400" b="0" dirty="0"/>
              <a:t>: </a:t>
            </a:r>
          </a:p>
          <a:p>
            <a:pPr marL="0" indent="0" eaLnBrk="0" fontAlgn="base" hangingPunct="0">
              <a:spcBef>
                <a:spcPct val="0"/>
              </a:spcBef>
              <a:spcAft>
                <a:spcPct val="0"/>
              </a:spcAft>
              <a:buNone/>
            </a:pPr>
            <a:endParaRPr lang="fr-FR" altLang="fr-FR" sz="1400" b="0" dirty="0"/>
          </a:p>
          <a:p>
            <a:pPr marL="171450" indent="-171450" eaLnBrk="0" fontAlgn="base" hangingPunct="0">
              <a:spcBef>
                <a:spcPct val="0"/>
              </a:spcBef>
              <a:spcAft>
                <a:spcPct val="0"/>
              </a:spcAft>
              <a:buClr>
                <a:srgbClr val="C00000"/>
              </a:buClr>
              <a:buFont typeface="Wingdings" panose="05000000000000000000" pitchFamily="2" charset="2"/>
              <a:buChar char="§"/>
            </a:pPr>
            <a:r>
              <a:rPr lang="fr-FR" altLang="fr-FR" sz="1400" b="0" dirty="0"/>
              <a:t> achever le déploiement du programme Services Publics </a:t>
            </a:r>
            <a:r>
              <a:rPr lang="fr-FR" altLang="fr-FR" sz="1400" b="0" dirty="0" smtClean="0"/>
              <a:t>+</a:t>
            </a:r>
          </a:p>
          <a:p>
            <a:pPr marL="171450" indent="-171450" eaLnBrk="0" fontAlgn="base" hangingPunct="0">
              <a:spcBef>
                <a:spcPct val="0"/>
              </a:spcBef>
              <a:spcAft>
                <a:spcPct val="0"/>
              </a:spcAft>
              <a:buClr>
                <a:srgbClr val="C00000"/>
              </a:buClr>
              <a:buFont typeface="Wingdings" panose="05000000000000000000" pitchFamily="2" charset="2"/>
              <a:buChar char="§"/>
            </a:pPr>
            <a:endParaRPr lang="fr-FR" altLang="fr-FR" sz="1400" b="0" dirty="0"/>
          </a:p>
          <a:p>
            <a:pPr marL="171450" indent="-171450" eaLnBrk="0" fontAlgn="base" hangingPunct="0">
              <a:spcBef>
                <a:spcPct val="0"/>
              </a:spcBef>
              <a:spcAft>
                <a:spcPct val="0"/>
              </a:spcAft>
              <a:buClr>
                <a:srgbClr val="C00000"/>
              </a:buClr>
              <a:buFont typeface="Wingdings" panose="05000000000000000000" pitchFamily="2" charset="2"/>
              <a:buChar char="§"/>
            </a:pPr>
            <a:r>
              <a:rPr lang="fr-FR" altLang="fr-FR" sz="1400" b="0" dirty="0"/>
              <a:t>lancer le </a:t>
            </a:r>
            <a:r>
              <a:rPr lang="fr-FR" altLang="fr-FR" sz="1400" dirty="0"/>
              <a:t>tableau de bord Services Publics + </a:t>
            </a:r>
            <a:r>
              <a:rPr lang="fr-FR" altLang="fr-FR" sz="1400" b="0" dirty="0" smtClean="0"/>
              <a:t>(indicateurs </a:t>
            </a:r>
            <a:r>
              <a:rPr lang="fr-FR" altLang="fr-FR" sz="1400" b="0" dirty="0"/>
              <a:t>de qualité </a:t>
            </a:r>
            <a:r>
              <a:rPr lang="fr-FR" altLang="fr-FR" sz="1400" b="0" dirty="0" smtClean="0"/>
              <a:t>communs)</a:t>
            </a:r>
            <a:endParaRPr lang="fr-FR" altLang="fr-FR" sz="1400" b="0" dirty="0"/>
          </a:p>
          <a:p>
            <a:pPr marL="171450" indent="-171450" eaLnBrk="0" fontAlgn="base" hangingPunct="0">
              <a:spcBef>
                <a:spcPct val="0"/>
              </a:spcBef>
              <a:spcAft>
                <a:spcPct val="0"/>
              </a:spcAft>
              <a:buClr>
                <a:srgbClr val="C00000"/>
              </a:buClr>
              <a:buFont typeface="Wingdings" panose="05000000000000000000" pitchFamily="2" charset="2"/>
              <a:buChar char="§"/>
            </a:pPr>
            <a:endParaRPr lang="fr-FR" altLang="fr-FR" sz="1400" b="0" dirty="0"/>
          </a:p>
          <a:p>
            <a:pPr marL="171450" indent="-171450" eaLnBrk="0" fontAlgn="base" hangingPunct="0">
              <a:spcBef>
                <a:spcPct val="0"/>
              </a:spcBef>
              <a:spcAft>
                <a:spcPct val="0"/>
              </a:spcAft>
              <a:buClr>
                <a:srgbClr val="C00000"/>
              </a:buClr>
              <a:buFont typeface="Wingdings" panose="05000000000000000000" pitchFamily="2" charset="2"/>
              <a:buChar char="§"/>
            </a:pPr>
            <a:r>
              <a:rPr lang="fr-FR" altLang="fr-FR" sz="1400" b="0" dirty="0"/>
              <a:t>créer le </a:t>
            </a:r>
            <a:r>
              <a:rPr lang="fr-FR" altLang="fr-FR" sz="1400" dirty="0"/>
              <a:t>label SP</a:t>
            </a:r>
            <a:r>
              <a:rPr lang="fr-FR" altLang="fr-FR" sz="1400" dirty="0" smtClean="0"/>
              <a:t>+</a:t>
            </a:r>
            <a:r>
              <a:rPr lang="fr-FR" sz="1400" b="0" dirty="0" smtClean="0"/>
              <a:t>, </a:t>
            </a:r>
            <a:r>
              <a:rPr lang="fr-FR" sz="1400" b="0" dirty="0"/>
              <a:t>sur la base du </a:t>
            </a:r>
            <a:r>
              <a:rPr lang="fr-FR" sz="1400" b="0" dirty="0" smtClean="0"/>
              <a:t>volontariat :valoriser </a:t>
            </a:r>
            <a:r>
              <a:rPr lang="fr-FR" sz="1400" b="0" dirty="0"/>
              <a:t>les efforts menés par les agents pour améliorer la qualité du service rendu aux usagers</a:t>
            </a:r>
            <a:r>
              <a:rPr lang="fr-FR" sz="1400" b="0" dirty="0" smtClean="0"/>
              <a:t>. </a:t>
            </a:r>
            <a:endParaRPr lang="fr-FR" sz="1400" b="0" dirty="0"/>
          </a:p>
          <a:p>
            <a:pPr marL="171450" indent="-171450" eaLnBrk="0" fontAlgn="base" hangingPunct="0">
              <a:spcBef>
                <a:spcPct val="0"/>
              </a:spcBef>
              <a:spcAft>
                <a:spcPct val="0"/>
              </a:spcAft>
              <a:buClr>
                <a:srgbClr val="C00000"/>
              </a:buClr>
              <a:buFont typeface="Wingdings" panose="05000000000000000000" pitchFamily="2" charset="2"/>
              <a:buChar char="§"/>
            </a:pPr>
            <a:endParaRPr lang="fr-FR" altLang="fr-FR" sz="1400" b="0" dirty="0"/>
          </a:p>
          <a:p>
            <a:pPr marL="0" indent="0" eaLnBrk="0" fontAlgn="base" hangingPunct="0">
              <a:spcBef>
                <a:spcPct val="0"/>
              </a:spcBef>
              <a:spcAft>
                <a:spcPct val="0"/>
              </a:spcAft>
              <a:buNone/>
            </a:pPr>
            <a:r>
              <a:rPr lang="fr-FR" sz="1400" b="0" dirty="0">
                <a:hlinkClick r:id="rId2"/>
              </a:rPr>
              <a:t>Dossier de presse du 7eme CITP</a:t>
            </a:r>
            <a:r>
              <a:rPr lang="fr-FR" sz="1400" b="0" dirty="0"/>
              <a:t> </a:t>
            </a:r>
            <a:r>
              <a:rPr lang="fr-FR" sz="1400" dirty="0">
                <a:hlinkClick r:id="rId2"/>
              </a:rPr>
              <a:t>ICI</a:t>
            </a:r>
            <a:endParaRPr lang="fr-FR" sz="1400" dirty="0"/>
          </a:p>
          <a:p>
            <a:pPr marL="0" indent="0" eaLnBrk="0" fontAlgn="base" hangingPunct="0">
              <a:spcBef>
                <a:spcPct val="0"/>
              </a:spcBef>
              <a:spcAft>
                <a:spcPct val="0"/>
              </a:spcAft>
              <a:buFontTx/>
              <a:buChar char="•"/>
            </a:pPr>
            <a:endParaRPr lang="fr-FR" altLang="fr-FR" sz="1400" b="0" dirty="0"/>
          </a:p>
          <a:p>
            <a:pPr marL="0" indent="0" eaLnBrk="0" fontAlgn="base" hangingPunct="0">
              <a:spcBef>
                <a:spcPct val="0"/>
              </a:spcBef>
              <a:spcAft>
                <a:spcPct val="0"/>
              </a:spcAft>
              <a:buFontTx/>
              <a:buChar char="•"/>
            </a:pPr>
            <a:endParaRPr lang="fr-FR" altLang="fr-FR" sz="1400" b="0" dirty="0"/>
          </a:p>
          <a:p>
            <a:pPr marL="0" indent="0" eaLnBrk="0" fontAlgn="base" hangingPunct="0">
              <a:spcBef>
                <a:spcPct val="0"/>
              </a:spcBef>
              <a:spcAft>
                <a:spcPct val="0"/>
              </a:spcAft>
              <a:buNone/>
            </a:pPr>
            <a:endParaRPr lang="fr-FR" altLang="fr-FR" sz="1400" b="0" dirty="0"/>
          </a:p>
          <a:p>
            <a:pPr marL="0" indent="0">
              <a:spcAft>
                <a:spcPts val="799"/>
              </a:spcAft>
              <a:buClr>
                <a:srgbClr val="C00000"/>
              </a:buClr>
              <a:buNone/>
              <a:defRPr/>
            </a:pPr>
            <a:endParaRPr lang="fr-FR" sz="1400" dirty="0">
              <a:solidFill>
                <a:srgbClr val="000091"/>
              </a:solidFill>
            </a:endParaRPr>
          </a:p>
        </p:txBody>
      </p:sp>
      <p:sp>
        <p:nvSpPr>
          <p:cNvPr id="8" name="Titre 1"/>
          <p:cNvSpPr txBox="1">
            <a:spLocks/>
          </p:cNvSpPr>
          <p:nvPr/>
        </p:nvSpPr>
        <p:spPr bwMode="gray">
          <a:xfrm>
            <a:off x="395536" y="260648"/>
            <a:ext cx="4626314" cy="560434"/>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r>
              <a:rPr lang="fr-FR" sz="2400" dirty="0" smtClean="0">
                <a:solidFill>
                  <a:schemeClr val="bg1"/>
                </a:solidFill>
                <a:latin typeface="Arial"/>
                <a:ea typeface="+mn-ea"/>
                <a:cs typeface="+mn-cs"/>
              </a:rPr>
              <a:t>Priorités politiques affichées : 7</a:t>
            </a:r>
            <a:r>
              <a:rPr lang="fr-FR" sz="2400" baseline="30000" dirty="0" smtClean="0">
                <a:solidFill>
                  <a:schemeClr val="bg1"/>
                </a:solidFill>
                <a:latin typeface="Arial"/>
                <a:ea typeface="+mn-ea"/>
                <a:cs typeface="+mn-cs"/>
              </a:rPr>
              <a:t>ème</a:t>
            </a:r>
            <a:r>
              <a:rPr lang="fr-FR" sz="2400" dirty="0" smtClean="0">
                <a:solidFill>
                  <a:schemeClr val="bg1"/>
                </a:solidFill>
                <a:latin typeface="Arial"/>
                <a:ea typeface="+mn-ea"/>
                <a:cs typeface="+mn-cs"/>
              </a:rPr>
              <a:t> </a:t>
            </a:r>
            <a:r>
              <a:rPr lang="fr-FR" sz="2400" dirty="0">
                <a:solidFill>
                  <a:schemeClr val="bg1"/>
                </a:solidFill>
                <a:latin typeface="Arial"/>
                <a:ea typeface="+mn-ea"/>
                <a:cs typeface="+mn-cs"/>
              </a:rPr>
              <a:t>CITP du 9 mai 2023 </a:t>
            </a:r>
            <a:endParaRPr lang="fr-FR" sz="2400" dirty="0" smtClean="0">
              <a:solidFill>
                <a:schemeClr val="bg1"/>
              </a:solidFill>
              <a:latin typeface="Arial"/>
              <a:ea typeface="+mn-ea"/>
              <a:cs typeface="+mn-cs"/>
            </a:endParaRPr>
          </a:p>
          <a:p>
            <a:r>
              <a:rPr lang="fr-FR" sz="1600" b="0" i="1" dirty="0" smtClean="0">
                <a:solidFill>
                  <a:schemeClr val="bg1"/>
                </a:solidFill>
              </a:rPr>
              <a:t>les </a:t>
            </a:r>
            <a:r>
              <a:rPr lang="fr-FR" sz="1600" b="0" i="1" dirty="0">
                <a:solidFill>
                  <a:schemeClr val="bg1"/>
                </a:solidFill>
              </a:rPr>
              <a:t>Français au cœur de l’action publique</a:t>
            </a:r>
            <a:endParaRPr lang="fr-FR" sz="1600" i="1" dirty="0">
              <a:solidFill>
                <a:schemeClr val="bg1"/>
              </a:solidFill>
              <a:latin typeface="Arial"/>
              <a:ea typeface="+mn-ea"/>
              <a:cs typeface="+mn-cs"/>
            </a:endParaRPr>
          </a:p>
        </p:txBody>
      </p:sp>
      <p:sp>
        <p:nvSpPr>
          <p:cNvPr id="2" name="Rectangle 1"/>
          <p:cNvSpPr/>
          <p:nvPr/>
        </p:nvSpPr>
        <p:spPr>
          <a:xfrm>
            <a:off x="367730" y="1628800"/>
            <a:ext cx="8160493" cy="1122871"/>
          </a:xfrm>
          <a:prstGeom prst="rect">
            <a:avLst/>
          </a:prstGeom>
        </p:spPr>
        <p:txBody>
          <a:bodyPr wrap="square">
            <a:spAutoFit/>
          </a:bodyPr>
          <a:lstStyle/>
          <a:p>
            <a:pPr lvl="0" algn="just">
              <a:spcAft>
                <a:spcPts val="185"/>
              </a:spcAft>
            </a:pPr>
            <a:r>
              <a:rPr lang="fr-FR" b="1" dirty="0">
                <a:solidFill>
                  <a:srgbClr val="0070C0"/>
                </a:solidFill>
                <a:latin typeface="Calibri" panose="020F0502020204030204" pitchFamily="34" charset="0"/>
                <a:ea typeface="Times New Roman" panose="02020603050405020304" pitchFamily="18" charset="0"/>
              </a:rPr>
              <a:t>Lors du dernier CITP (7</a:t>
            </a:r>
            <a:r>
              <a:rPr lang="fr-FR" b="1" baseline="30000" dirty="0">
                <a:solidFill>
                  <a:srgbClr val="0070C0"/>
                </a:solidFill>
                <a:latin typeface="Calibri" panose="020F0502020204030204" pitchFamily="34" charset="0"/>
                <a:ea typeface="Times New Roman" panose="02020603050405020304" pitchFamily="18" charset="0"/>
              </a:rPr>
              <a:t>ème</a:t>
            </a:r>
            <a:r>
              <a:rPr lang="fr-FR" b="1" dirty="0">
                <a:solidFill>
                  <a:srgbClr val="0070C0"/>
                </a:solidFill>
                <a:latin typeface="Calibri" panose="020F0502020204030204" pitchFamily="34" charset="0"/>
                <a:ea typeface="Times New Roman" panose="02020603050405020304" pitchFamily="18" charset="0"/>
              </a:rPr>
              <a:t> Comité Interministériel de la Transformation Publique) le 9 mai 2023 : il a été rappelé par la première ministre, qu’un des axes prioritaires des Politiques Prioritaires du Gouvernement (PPG) est d’améliorer la perception du service public par les Français.</a:t>
            </a:r>
            <a:endParaRPr lang="fr-FR" sz="1800" dirty="0">
              <a:solidFill>
                <a:srgbClr val="000000"/>
              </a:solidFill>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880371773"/>
      </p:ext>
    </p:extLst>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Verdana"/>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QuaRES">
      <a:dk1>
        <a:srgbClr val="5F5F5F"/>
      </a:dk1>
      <a:lt1>
        <a:srgbClr val="FFFFFF"/>
      </a:lt1>
      <a:dk2>
        <a:srgbClr val="E84146"/>
      </a:dk2>
      <a:lt2>
        <a:srgbClr val="799E1A"/>
      </a:lt2>
      <a:accent1>
        <a:srgbClr val="799E1A"/>
      </a:accent1>
      <a:accent2>
        <a:srgbClr val="E84146"/>
      </a:accent2>
      <a:accent3>
        <a:srgbClr val="3663AD"/>
      </a:accent3>
      <a:accent4>
        <a:srgbClr val="9EC6EB"/>
      </a:accent4>
      <a:accent5>
        <a:srgbClr val="C2AD8D"/>
      </a:accent5>
      <a:accent6>
        <a:srgbClr val="506E94"/>
      </a:accent6>
      <a:hlink>
        <a:srgbClr val="5F5F5F"/>
      </a:hlink>
      <a:folHlink>
        <a:srgbClr val="969696"/>
      </a:folHlink>
    </a:clrScheme>
    <a:fontScheme name="Modèle par défaut">
      <a:majorFont>
        <a:latin typeface="Verdana"/>
        <a:ea typeface="Arial"/>
        <a:cs typeface="Arial"/>
      </a:majorFont>
      <a:minorFont>
        <a:latin typeface="Verdana"/>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spPr>
      <a:body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583</TotalTime>
  <Words>1936</Words>
  <Application>Microsoft Office PowerPoint</Application>
  <DocSecurity>0</DocSecurity>
  <PresentationFormat>Affichage à l'écran (4:3)</PresentationFormat>
  <Paragraphs>194</Paragraphs>
  <Slides>18</Slides>
  <Notes>2</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18</vt:i4>
      </vt:variant>
    </vt:vector>
  </HeadingPairs>
  <TitlesOfParts>
    <vt:vector size="28" baseType="lpstr">
      <vt:lpstr>ＭＳ Ｐゴシック</vt:lpstr>
      <vt:lpstr>Arial</vt:lpstr>
      <vt:lpstr>Calibri</vt:lpstr>
      <vt:lpstr>Courier New</vt:lpstr>
      <vt:lpstr>Times New Roman</vt:lpstr>
      <vt:lpstr>Trebuchet MS</vt:lpstr>
      <vt:lpstr>Verdana</vt:lpstr>
      <vt:lpstr>Wingdings</vt:lpstr>
      <vt:lpstr>Modèle par défaut</vt:lpstr>
      <vt:lpstr>1_Modèle par défaut</vt:lpstr>
      <vt:lpstr>Le programme SP+  dans l’enseignement supérieur et la recherche</vt:lpstr>
      <vt:lpstr>Contexte de la transformation publique </vt:lpstr>
      <vt:lpstr>Principes fondateurs de SP+  </vt:lpstr>
      <vt:lpstr>Services Publics +: le programme d’amélioration continue des services publics</vt:lpstr>
      <vt:lpstr>Services Publics +: le programme d’amélioration continue des services publics</vt:lpstr>
      <vt:lpstr>Présentation PowerPoint</vt:lpstr>
      <vt:lpstr>Présentation PowerPoint</vt:lpstr>
      <vt:lpstr>Présentation PowerPoint</vt:lpstr>
      <vt:lpstr>Présentation PowerPoint</vt:lpstr>
      <vt:lpstr>Spécificités de l’ESR</vt:lpstr>
      <vt:lpstr>Présentation PowerPoint</vt:lpstr>
      <vt:lpstr>Présentation PowerPoint</vt:lpstr>
      <vt:lpstr>Déploiement du Programme SP+  :  3 types de réponses complémentaires</vt:lpstr>
      <vt:lpstr>Le réseau SP+ de l’ESR  :  un vecteur d’inspirations communes</vt:lpstr>
      <vt:lpstr>Séminaire SP+ du 19 juin 2023</vt:lpstr>
      <vt:lpstr>Initiative de croisement des référentiels de l’ESR</vt:lpstr>
      <vt:lpstr>Programme SP+ Déploiement dans les établissements de l’ESR en 2023 Ecoute de l’usager, amélioration continue, simplification, transparence</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subject/>
  <dc:creator>QuaRES</dc:creator>
  <cp:keywords/>
  <dc:description/>
  <cp:lastModifiedBy>CATHERINE THIBAULT</cp:lastModifiedBy>
  <cp:revision>130</cp:revision>
  <cp:lastPrinted>2023-09-11T17:38:57Z</cp:lastPrinted>
  <dcterms:created xsi:type="dcterms:W3CDTF">2010-04-12T16:10:23Z</dcterms:created>
  <dcterms:modified xsi:type="dcterms:W3CDTF">2023-09-11T17:39:27Z</dcterms:modified>
  <cp:category/>
  <dc:identifier/>
  <cp:contentStatus/>
  <dc:language/>
  <cp:version/>
</cp:coreProperties>
</file>