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xml" ContentType="application/vnd.openxmlformats-officedocument.drawingml.chartshapes+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49" r:id="rId2"/>
  </p:sldMasterIdLst>
  <p:notesMasterIdLst>
    <p:notesMasterId r:id="rId35"/>
  </p:notesMasterIdLst>
  <p:handoutMasterIdLst>
    <p:handoutMasterId r:id="rId36"/>
  </p:handoutMasterIdLst>
  <p:sldIdLst>
    <p:sldId id="256" r:id="rId3"/>
    <p:sldId id="258" r:id="rId4"/>
    <p:sldId id="493" r:id="rId5"/>
    <p:sldId id="492" r:id="rId6"/>
    <p:sldId id="494" r:id="rId7"/>
    <p:sldId id="495" r:id="rId8"/>
    <p:sldId id="496" r:id="rId9"/>
    <p:sldId id="497" r:id="rId10"/>
    <p:sldId id="499" r:id="rId11"/>
    <p:sldId id="500" r:id="rId12"/>
    <p:sldId id="501" r:id="rId13"/>
    <p:sldId id="502" r:id="rId14"/>
    <p:sldId id="503" r:id="rId15"/>
    <p:sldId id="504" r:id="rId16"/>
    <p:sldId id="505" r:id="rId17"/>
    <p:sldId id="507" r:id="rId18"/>
    <p:sldId id="508" r:id="rId19"/>
    <p:sldId id="509" r:id="rId20"/>
    <p:sldId id="510" r:id="rId21"/>
    <p:sldId id="511" r:id="rId22"/>
    <p:sldId id="512" r:id="rId23"/>
    <p:sldId id="513" r:id="rId24"/>
    <p:sldId id="514" r:id="rId25"/>
    <p:sldId id="515" r:id="rId26"/>
    <p:sldId id="516" r:id="rId27"/>
    <p:sldId id="517" r:id="rId28"/>
    <p:sldId id="518" r:id="rId29"/>
    <p:sldId id="519" r:id="rId30"/>
    <p:sldId id="520" r:id="rId31"/>
    <p:sldId id="521" r:id="rId32"/>
    <p:sldId id="522" r:id="rId33"/>
    <p:sldId id="437" r:id="rId34"/>
  </p:sldIdLst>
  <p:sldSz cx="9144000" cy="6858000" type="screen4x3"/>
  <p:notesSz cx="6797675" cy="9926638"/>
  <p:defaultTextStyle>
    <a:defPPr>
      <a:defRPr lang="en-GB"/>
    </a:defPPr>
    <a:lvl1pPr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673100" indent="-258763"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036638" indent="-206375"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450975" indent="-206375"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1865313" indent="-206375"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60">
          <p15:clr>
            <a:srgbClr val="A4A3A4"/>
          </p15:clr>
        </p15:guide>
        <p15:guide id="2" pos="2612">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99"/>
    <a:srgbClr val="0A0A0A"/>
    <a:srgbClr val="799E1A"/>
    <a:srgbClr val="E84146"/>
    <a:srgbClr val="E98C25"/>
    <a:srgbClr val="FF993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p:cViewPr varScale="1">
        <p:scale>
          <a:sx n="62" d="100"/>
          <a:sy n="62" d="100"/>
        </p:scale>
        <p:origin x="1412" y="44"/>
      </p:cViewPr>
      <p:guideLst>
        <p:guide orient="horz" pos="1960"/>
        <p:guide pos="261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r>
              <a:rPr lang="fr-FR" noProof="0" dirty="0">
                <a:latin typeface="Calibri" panose="020F0502020204030204" pitchFamily="34" charset="0"/>
                <a:ea typeface="Calibri" panose="020F0502020204030204" pitchFamily="34" charset="0"/>
                <a:cs typeface="Calibri" panose="020F0502020204030204" pitchFamily="34" charset="0"/>
              </a:rPr>
              <a:t>Relation avec l’Université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pieChart>
        <c:varyColors val="1"/>
        <c:ser>
          <c:idx val="0"/>
          <c:order val="0"/>
          <c:tx>
            <c:strRef>
              <c:f>Sheet1!$B$1</c:f>
              <c:strCache>
                <c:ptCount val="1"/>
                <c:pt idx="0">
                  <c:v>pourcentage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B38-4F70-9DA5-94121F05FF8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B38-4F70-9DA5-94121F05FF8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B38-4F70-9DA5-94121F05FF8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B38-4F70-9DA5-94121F05FF8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B38-4F70-9DA5-94121F05FF8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Parent d'un étudiant actuel</c:v>
                </c:pt>
                <c:pt idx="1">
                  <c:v>Ancien étudiant</c:v>
                </c:pt>
                <c:pt idx="2">
                  <c:v>Employeur</c:v>
                </c:pt>
                <c:pt idx="3">
                  <c:v>Membre</c:v>
                </c:pt>
                <c:pt idx="4">
                  <c:v>Autres</c:v>
                </c:pt>
              </c:strCache>
            </c:strRef>
          </c:cat>
          <c:val>
            <c:numRef>
              <c:f>Sheet1!$B$2:$B$6</c:f>
              <c:numCache>
                <c:formatCode>###0.0</c:formatCode>
                <c:ptCount val="5"/>
                <c:pt idx="0">
                  <c:v>15.168539325842698</c:v>
                </c:pt>
                <c:pt idx="1">
                  <c:v>46.067415730337082</c:v>
                </c:pt>
                <c:pt idx="2">
                  <c:v>27.528089887640451</c:v>
                </c:pt>
                <c:pt idx="3">
                  <c:v>4.4943820224719104</c:v>
                </c:pt>
                <c:pt idx="4">
                  <c:v>6.7415730337078648</c:v>
                </c:pt>
              </c:numCache>
            </c:numRef>
          </c:val>
          <c:extLst>
            <c:ext xmlns:c16="http://schemas.microsoft.com/office/drawing/2014/chart" uri="{C3380CC4-5D6E-409C-BE32-E72D297353CC}">
              <c16:uniqueId val="{0000000A-FB38-4F70-9DA5-94121F05FF8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Impact social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2"/>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83C-4E2F-A8BE-8FE79323C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Faible</c:v>
                </c:pt>
                <c:pt idx="1">
                  <c:v>Neutre</c:v>
                </c:pt>
                <c:pt idx="2">
                  <c:v>Eleve</c:v>
                </c:pt>
                <c:pt idx="3">
                  <c:v>Tres eleve</c:v>
                </c:pt>
              </c:strCache>
            </c:strRef>
          </c:cat>
          <c:val>
            <c:numRef>
              <c:f>Sheet1!$B$2:$B$5</c:f>
              <c:numCache>
                <c:formatCode>###0</c:formatCode>
                <c:ptCount val="4"/>
                <c:pt idx="0">
                  <c:v>24</c:v>
                </c:pt>
                <c:pt idx="1">
                  <c:v>50</c:v>
                </c:pt>
                <c:pt idx="2">
                  <c:v>71</c:v>
                </c:pt>
                <c:pt idx="3">
                  <c:v>33</c:v>
                </c:pt>
              </c:numCache>
            </c:numRef>
          </c:val>
          <c:extLst>
            <c:ext xmlns:c16="http://schemas.microsoft.com/office/drawing/2014/chart" uri="{C3380CC4-5D6E-409C-BE32-E72D297353CC}">
              <c16:uniqueId val="{00000001-283C-4E2F-A8BE-8FE79323C05E}"/>
            </c:ext>
          </c:extLst>
        </c:ser>
        <c:dLbls>
          <c:dLblPos val="inEnd"/>
          <c:showLegendKey val="0"/>
          <c:showVal val="1"/>
          <c:showCatName val="0"/>
          <c:showSerName val="0"/>
          <c:showPercent val="0"/>
          <c:showBubbleSize val="0"/>
        </c:dLbls>
        <c:gapWidth val="65"/>
        <c:axId val="111400527"/>
        <c:axId val="9873935"/>
      </c:barChart>
      <c:catAx>
        <c:axId val="11140052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873935"/>
        <c:crosses val="autoZero"/>
        <c:auto val="1"/>
        <c:lblAlgn val="ctr"/>
        <c:lblOffset val="100"/>
        <c:noMultiLvlLbl val="0"/>
      </c:catAx>
      <c:valAx>
        <c:axId val="98739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11400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120" normalizeH="0" baseline="0">
                <a:solidFill>
                  <a:schemeClr val="tx1"/>
                </a:solidFill>
                <a:latin typeface="Arial Body"/>
                <a:ea typeface="+mn-ea"/>
                <a:cs typeface="+mn-cs"/>
              </a:defRPr>
            </a:pPr>
            <a:r>
              <a:rPr lang="fr-FR" sz="1600" cap="none" dirty="0">
                <a:solidFill>
                  <a:schemeClr val="tx1"/>
                </a:solidFill>
                <a:latin typeface="Arial Body"/>
              </a:rPr>
              <a:t>Pertinence des programmes</a:t>
            </a:r>
          </a:p>
        </c:rich>
      </c:tx>
      <c:layout>
        <c:manualLayout>
          <c:xMode val="edge"/>
          <c:yMode val="edge"/>
          <c:x val="9.2838726148413334E-2"/>
          <c:y val="0"/>
        </c:manualLayout>
      </c:layout>
      <c:overlay val="0"/>
      <c:spPr>
        <a:noFill/>
        <a:ln>
          <a:noFill/>
        </a:ln>
        <a:effectLst/>
      </c:spPr>
      <c:txPr>
        <a:bodyPr rot="0" spcFirstLastPara="1" vertOverflow="ellipsis" vert="horz" wrap="square" anchor="ctr" anchorCtr="1"/>
        <a:lstStyle/>
        <a:p>
          <a:pPr>
            <a:defRPr sz="1600" b="1" i="0" u="none" strike="noStrike" kern="1200" cap="none" spc="120" normalizeH="0" baseline="0">
              <a:solidFill>
                <a:schemeClr val="tx1"/>
              </a:solidFill>
              <a:latin typeface="Arial Body"/>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3"/>
              <c:layout>
                <c:manualLayout>
                  <c:x val="-8.9285714285714281E-3"/>
                  <c:y val="2.2680411319081498E-2"/>
                </c:manualLayout>
              </c:layout>
              <c:spPr>
                <a:solidFill>
                  <a:schemeClr val="accent4"/>
                </a:solidFill>
                <a:ln w="12700" cap="flat" cmpd="sng" algn="ctr">
                  <a:solidFill>
                    <a:schemeClr val="accent4">
                      <a:shade val="50000"/>
                    </a:schemeClr>
                  </a:solidFill>
                  <a:prstDash val="solid"/>
                  <a:miter lim="800000"/>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A4-4159-8AF7-201C4F3DA9CC}"/>
                </c:ext>
              </c:extLst>
            </c:dLbl>
            <c:dLbl>
              <c:idx val="4"/>
              <c:spPr>
                <a:solidFill>
                  <a:schemeClr val="accent4"/>
                </a:solidFill>
                <a:ln w="12700" cap="flat" cmpd="sng" algn="ctr">
                  <a:solidFill>
                    <a:schemeClr val="accent4">
                      <a:shade val="50000"/>
                    </a:schemeClr>
                  </a:solidFill>
                  <a:prstDash val="solid"/>
                  <a:miter lim="800000"/>
                </a:ln>
                <a:effectLst/>
              </c:spPr>
              <c:txPr>
                <a:bodyPr rot="-5400000" spcFirstLastPara="1" vertOverflow="clip" horzOverflow="clip"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BA4-4159-8AF7-201C4F3DA9CC}"/>
                </c:ext>
              </c:extLst>
            </c:dLbl>
            <c:spPr>
              <a:noFill/>
              <a:ln>
                <a:noFill/>
              </a:ln>
              <a:effectLst/>
            </c:spPr>
            <c:txPr>
              <a:bodyPr rot="-5400000" spcFirstLastPara="1" vertOverflow="clip" horzOverflow="clip"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Pas du tout pertinent</c:v>
                </c:pt>
                <c:pt idx="1">
                  <c:v>Peu Pertinent</c:v>
                </c:pt>
                <c:pt idx="2">
                  <c:v>Neutre</c:v>
                </c:pt>
                <c:pt idx="3">
                  <c:v>Pertinent</c:v>
                </c:pt>
                <c:pt idx="4">
                  <c:v>Tres pertinent</c:v>
                </c:pt>
              </c:strCache>
            </c:strRef>
          </c:cat>
          <c:val>
            <c:numRef>
              <c:f>Sheet1!$B$2:$B$6</c:f>
              <c:numCache>
                <c:formatCode>###0</c:formatCode>
                <c:ptCount val="5"/>
                <c:pt idx="0">
                  <c:v>4</c:v>
                </c:pt>
                <c:pt idx="1">
                  <c:v>23</c:v>
                </c:pt>
                <c:pt idx="2">
                  <c:v>32</c:v>
                </c:pt>
                <c:pt idx="3">
                  <c:v>84</c:v>
                </c:pt>
                <c:pt idx="4">
                  <c:v>35</c:v>
                </c:pt>
              </c:numCache>
            </c:numRef>
          </c:val>
          <c:extLst>
            <c:ext xmlns:c16="http://schemas.microsoft.com/office/drawing/2014/chart" uri="{C3380CC4-5D6E-409C-BE32-E72D297353CC}">
              <c16:uniqueId val="{00000002-1BA4-4159-8AF7-201C4F3DA9CC}"/>
            </c:ext>
          </c:extLst>
        </c:ser>
        <c:dLbls>
          <c:dLblPos val="outEnd"/>
          <c:showLegendKey val="0"/>
          <c:showVal val="1"/>
          <c:showCatName val="0"/>
          <c:showSerName val="0"/>
          <c:showPercent val="0"/>
          <c:showBubbleSize val="0"/>
        </c:dLbls>
        <c:gapWidth val="444"/>
        <c:overlap val="-90"/>
        <c:axId val="104648463"/>
        <c:axId val="104644719"/>
      </c:barChart>
      <c:catAx>
        <c:axId val="104648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04644719"/>
        <c:crosses val="autoZero"/>
        <c:auto val="1"/>
        <c:lblAlgn val="ctr"/>
        <c:lblOffset val="100"/>
        <c:noMultiLvlLbl val="0"/>
      </c:catAx>
      <c:valAx>
        <c:axId val="104644719"/>
        <c:scaling>
          <c:orientation val="minMax"/>
        </c:scaling>
        <c:delete val="1"/>
        <c:axPos val="l"/>
        <c:numFmt formatCode="###0" sourceLinked="1"/>
        <c:majorTickMark val="none"/>
        <c:minorTickMark val="none"/>
        <c:tickLblPos val="nextTo"/>
        <c:crossAx val="104648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20" baseline="0">
                <a:solidFill>
                  <a:schemeClr val="tx1"/>
                </a:solidFill>
                <a:latin typeface="+mn-lt"/>
                <a:ea typeface="+mn-ea"/>
                <a:cs typeface="+mn-cs"/>
              </a:defRPr>
            </a:pPr>
            <a:r>
              <a:rPr lang="fr-FR" sz="1800" b="1">
                <a:solidFill>
                  <a:schemeClr val="tx1"/>
                </a:solidFill>
                <a:latin typeface="+mn-lt"/>
              </a:rPr>
              <a:t>Intégration dans le marché du travail</a:t>
            </a:r>
          </a:p>
        </c:rich>
      </c:tx>
      <c:layout>
        <c:manualLayout>
          <c:xMode val="edge"/>
          <c:yMode val="edge"/>
          <c:x val="0.2150443072881445"/>
          <c:y val="2.3809523809523808E-2"/>
        </c:manualLayout>
      </c:layout>
      <c:overlay val="0"/>
      <c:spPr>
        <a:noFill/>
        <a:ln>
          <a:noFill/>
        </a:ln>
        <a:effectLst/>
      </c:spPr>
      <c:txPr>
        <a:bodyPr rot="0" spcFirstLastPara="1" vertOverflow="ellipsis" vert="horz" wrap="square" anchor="ctr" anchorCtr="1"/>
        <a:lstStyle/>
        <a:p>
          <a:pPr>
            <a:defRPr sz="1800" b="1" i="0" u="none" strike="noStrike" kern="1200" cap="none" spc="2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70C-4EA1-8768-9A70D5408785}"/>
                </c:ext>
              </c:extLst>
            </c:dLbl>
            <c:dLbl>
              <c:idx val="1"/>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8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70C-4EA1-8768-9A70D5408785}"/>
                </c:ext>
              </c:extLst>
            </c:dLbl>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Tres difficilement</c:v>
                </c:pt>
                <c:pt idx="1">
                  <c:v>Difficilement</c:v>
                </c:pt>
                <c:pt idx="2">
                  <c:v>Neutre</c:v>
                </c:pt>
                <c:pt idx="3">
                  <c:v>Facilement</c:v>
                </c:pt>
                <c:pt idx="4">
                  <c:v>Tres facilement</c:v>
                </c:pt>
              </c:strCache>
            </c:strRef>
          </c:cat>
          <c:val>
            <c:numRef>
              <c:f>Sheet1!$B$2:$B$6</c:f>
              <c:numCache>
                <c:formatCode>###0</c:formatCode>
                <c:ptCount val="5"/>
                <c:pt idx="0">
                  <c:v>1</c:v>
                </c:pt>
                <c:pt idx="1">
                  <c:v>21</c:v>
                </c:pt>
                <c:pt idx="2">
                  <c:v>56</c:v>
                </c:pt>
                <c:pt idx="3">
                  <c:v>66</c:v>
                </c:pt>
                <c:pt idx="4">
                  <c:v>34</c:v>
                </c:pt>
              </c:numCache>
            </c:numRef>
          </c:val>
          <c:extLst>
            <c:ext xmlns:c16="http://schemas.microsoft.com/office/drawing/2014/chart" uri="{C3380CC4-5D6E-409C-BE32-E72D297353CC}">
              <c16:uniqueId val="{00000002-870C-4EA1-8768-9A70D5408785}"/>
            </c:ext>
          </c:extLst>
        </c:ser>
        <c:dLbls>
          <c:dLblPos val="outEnd"/>
          <c:showLegendKey val="0"/>
          <c:showVal val="1"/>
          <c:showCatName val="0"/>
          <c:showSerName val="0"/>
          <c:showPercent val="0"/>
          <c:showBubbleSize val="0"/>
        </c:dLbls>
        <c:gapWidth val="100"/>
        <c:overlap val="-24"/>
        <c:axId val="95932383"/>
        <c:axId val="95933215"/>
      </c:barChart>
      <c:catAx>
        <c:axId val="95932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crossAx val="95933215"/>
        <c:crosses val="autoZero"/>
        <c:auto val="1"/>
        <c:lblAlgn val="ctr"/>
        <c:lblOffset val="100"/>
        <c:noMultiLvlLbl val="0"/>
      </c:catAx>
      <c:valAx>
        <c:axId val="959332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crossAx val="95932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fr-FR" sz="1400" b="1" dirty="0"/>
              <a:t>Préparation des diplômés à la réalité professionnelle</a:t>
            </a:r>
            <a:endParaRPr lang="en-US" sz="1400" b="1"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2"/>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E74-4EF6-A9CC-6F8FFAA7E172}"/>
                </c:ext>
              </c:extLst>
            </c:dLbl>
            <c:dLbl>
              <c:idx val="3"/>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E74-4EF6-A9CC-6F8FFAA7E172}"/>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Insuffisante</c:v>
                </c:pt>
                <c:pt idx="1">
                  <c:v>Neutre</c:v>
                </c:pt>
                <c:pt idx="2">
                  <c:v>Suffisante</c:v>
                </c:pt>
                <c:pt idx="3">
                  <c:v>Tres suffisante</c:v>
                </c:pt>
              </c:strCache>
            </c:strRef>
          </c:cat>
          <c:val>
            <c:numRef>
              <c:f>Sheet1!$B$2:$B$5</c:f>
              <c:numCache>
                <c:formatCode>###0</c:formatCode>
                <c:ptCount val="4"/>
                <c:pt idx="0">
                  <c:v>38</c:v>
                </c:pt>
                <c:pt idx="1">
                  <c:v>34</c:v>
                </c:pt>
                <c:pt idx="2">
                  <c:v>69</c:v>
                </c:pt>
                <c:pt idx="3">
                  <c:v>37</c:v>
                </c:pt>
              </c:numCache>
            </c:numRef>
          </c:val>
          <c:extLst>
            <c:ext xmlns:c16="http://schemas.microsoft.com/office/drawing/2014/chart" uri="{C3380CC4-5D6E-409C-BE32-E72D297353CC}">
              <c16:uniqueId val="{00000002-8E74-4EF6-A9CC-6F8FFAA7E172}"/>
            </c:ext>
          </c:extLst>
        </c:ser>
        <c:dLbls>
          <c:dLblPos val="inEnd"/>
          <c:showLegendKey val="0"/>
          <c:showVal val="1"/>
          <c:showCatName val="0"/>
          <c:showSerName val="0"/>
          <c:showPercent val="0"/>
          <c:showBubbleSize val="0"/>
        </c:dLbls>
        <c:gapWidth val="41"/>
        <c:axId val="503741583"/>
        <c:axId val="503734095"/>
      </c:barChart>
      <c:catAx>
        <c:axId val="5037415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503734095"/>
        <c:crosses val="autoZero"/>
        <c:auto val="1"/>
        <c:lblAlgn val="ctr"/>
        <c:lblOffset val="100"/>
        <c:noMultiLvlLbl val="0"/>
      </c:catAx>
      <c:valAx>
        <c:axId val="503734095"/>
        <c:scaling>
          <c:orientation val="minMax"/>
        </c:scaling>
        <c:delete val="1"/>
        <c:axPos val="l"/>
        <c:numFmt formatCode="###0" sourceLinked="1"/>
        <c:majorTickMark val="none"/>
        <c:minorTickMark val="none"/>
        <c:tickLblPos val="nextTo"/>
        <c:crossAx val="503741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sz="1200" dirty="0"/>
              <a:t>Collaboration avec les employeurs pour mieux préparer les étudiants à  la réalité professionnelle</a:t>
            </a:r>
            <a:endParaRPr lang="en-US" sz="1200" dirty="0"/>
          </a:p>
        </c:rich>
      </c:tx>
      <c:layout>
        <c:manualLayout>
          <c:xMode val="edge"/>
          <c:yMode val="edge"/>
          <c:x val="0.11038251366120219"/>
          <c:y val="2.380952380952380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1"/>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CCB-4307-BC96-8E3380F846B8}"/>
                </c:ext>
              </c:extLst>
            </c:dLbl>
            <c:dLbl>
              <c:idx val="2"/>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CCB-4307-BC96-8E3380F846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Pas du tout</c:v>
                </c:pt>
                <c:pt idx="1">
                  <c:v>Dans une certaine mesure</c:v>
                </c:pt>
                <c:pt idx="2">
                  <c:v>Dans une large mesure</c:v>
                </c:pt>
                <c:pt idx="3">
                  <c:v>Pleinement</c:v>
                </c:pt>
              </c:strCache>
            </c:strRef>
          </c:cat>
          <c:val>
            <c:numRef>
              <c:f>Sheet1!$B$2:$B$5</c:f>
              <c:numCache>
                <c:formatCode>###0</c:formatCode>
                <c:ptCount val="4"/>
                <c:pt idx="0">
                  <c:v>17</c:v>
                </c:pt>
                <c:pt idx="1">
                  <c:v>96</c:v>
                </c:pt>
                <c:pt idx="2">
                  <c:v>50</c:v>
                </c:pt>
                <c:pt idx="3">
                  <c:v>15</c:v>
                </c:pt>
              </c:numCache>
            </c:numRef>
          </c:val>
          <c:extLst>
            <c:ext xmlns:c16="http://schemas.microsoft.com/office/drawing/2014/chart" uri="{C3380CC4-5D6E-409C-BE32-E72D297353CC}">
              <c16:uniqueId val="{00000002-7CCB-4307-BC96-8E3380F846B8}"/>
            </c:ext>
          </c:extLst>
        </c:ser>
        <c:dLbls>
          <c:dLblPos val="inEnd"/>
          <c:showLegendKey val="0"/>
          <c:showVal val="1"/>
          <c:showCatName val="0"/>
          <c:showSerName val="0"/>
          <c:showPercent val="0"/>
          <c:showBubbleSize val="0"/>
        </c:dLbls>
        <c:gapWidth val="65"/>
        <c:axId val="104643887"/>
        <c:axId val="104645551"/>
      </c:barChart>
      <c:catAx>
        <c:axId val="10464388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4645551"/>
        <c:crosses val="autoZero"/>
        <c:auto val="1"/>
        <c:lblAlgn val="ctr"/>
        <c:lblOffset val="100"/>
        <c:noMultiLvlLbl val="0"/>
      </c:catAx>
      <c:valAx>
        <c:axId val="10464555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4643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effectLst/>
                <a:latin typeface="+mn-lt"/>
                <a:ea typeface="+mn-ea"/>
                <a:cs typeface="+mn-cs"/>
              </a:defRPr>
            </a:pPr>
            <a:r>
              <a:rPr lang="fr-FR" sz="1600" b="0" i="0" u="none" strike="no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Compétences non techniques des diplômés universitaires embauchés</a:t>
            </a:r>
            <a:endPar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16843081375942134"/>
          <c:y val="2.380952380952380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C40-40FD-AA74-66D3B81CDB1B}"/>
                </c:ext>
              </c:extLst>
            </c:dLbl>
            <c:dLbl>
              <c:idx val="2"/>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C40-40FD-AA74-66D3B81CDB1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Insuffisantes</c:v>
                </c:pt>
                <c:pt idx="1">
                  <c:v>Neutres</c:v>
                </c:pt>
                <c:pt idx="2">
                  <c:v>Suffisantes</c:v>
                </c:pt>
                <c:pt idx="3">
                  <c:v>Tres suffisantes</c:v>
                </c:pt>
              </c:strCache>
            </c:strRef>
          </c:cat>
          <c:val>
            <c:numRef>
              <c:f>Sheet1!$B$2:$B$5</c:f>
              <c:numCache>
                <c:formatCode>###0</c:formatCode>
                <c:ptCount val="4"/>
                <c:pt idx="0">
                  <c:v>41</c:v>
                </c:pt>
                <c:pt idx="1">
                  <c:v>43</c:v>
                </c:pt>
                <c:pt idx="2">
                  <c:v>70</c:v>
                </c:pt>
                <c:pt idx="3">
                  <c:v>24</c:v>
                </c:pt>
              </c:numCache>
            </c:numRef>
          </c:val>
          <c:extLst>
            <c:ext xmlns:c16="http://schemas.microsoft.com/office/drawing/2014/chart" uri="{C3380CC4-5D6E-409C-BE32-E72D297353CC}">
              <c16:uniqueId val="{00000002-AC40-40FD-AA74-66D3B81CDB1B}"/>
            </c:ext>
          </c:extLst>
        </c:ser>
        <c:dLbls>
          <c:dLblPos val="inEnd"/>
          <c:showLegendKey val="0"/>
          <c:showVal val="1"/>
          <c:showCatName val="0"/>
          <c:showSerName val="0"/>
          <c:showPercent val="0"/>
          <c:showBubbleSize val="0"/>
        </c:dLbls>
        <c:gapWidth val="41"/>
        <c:axId val="107107759"/>
        <c:axId val="107113999"/>
      </c:barChart>
      <c:catAx>
        <c:axId val="1071077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07113999"/>
        <c:crosses val="autoZero"/>
        <c:auto val="1"/>
        <c:lblAlgn val="ctr"/>
        <c:lblOffset val="100"/>
        <c:noMultiLvlLbl val="0"/>
      </c:catAx>
      <c:valAx>
        <c:axId val="107113999"/>
        <c:scaling>
          <c:orientation val="minMax"/>
        </c:scaling>
        <c:delete val="1"/>
        <c:axPos val="l"/>
        <c:numFmt formatCode="###0" sourceLinked="1"/>
        <c:majorTickMark val="none"/>
        <c:minorTickMark val="none"/>
        <c:tickLblPos val="nextTo"/>
        <c:crossAx val="107107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fr-FR" dirty="0">
                <a:latin typeface="Calibri" panose="020F0502020204030204" pitchFamily="34" charset="0"/>
                <a:ea typeface="Calibri" panose="020F0502020204030204" pitchFamily="34" charset="0"/>
                <a:cs typeface="Calibri" panose="020F0502020204030204" pitchFamily="34" charset="0"/>
              </a:rPr>
              <a:t>Compétences nécessaires pour carrière</a:t>
            </a:r>
          </a:p>
        </c:rich>
      </c:tx>
      <c:layout>
        <c:manualLayout>
          <c:xMode val="edge"/>
          <c:yMode val="edge"/>
          <c:x val="0.21714111256926216"/>
          <c:y val="2.3809523809523808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spPr>
                <a:solidFill>
                  <a:schemeClr val="lt1"/>
                </a:solidFill>
                <a:ln w="1270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FBA-4EF5-BE9D-E7702E41FEE6}"/>
                </c:ext>
              </c:extLst>
            </c:dLbl>
            <c:dLbl>
              <c:idx val="1"/>
              <c:spPr>
                <a:solidFill>
                  <a:schemeClr val="lt1"/>
                </a:solidFill>
                <a:ln w="12700" cap="flat" cmpd="sng" algn="ctr">
                  <a:solidFill>
                    <a:schemeClr val="accent6"/>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FBA-4EF5-BE9D-E7702E41FEE6}"/>
                </c:ext>
              </c:extLst>
            </c:dLbl>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Peu competents</c:v>
                </c:pt>
                <c:pt idx="1">
                  <c:v>Neutre</c:v>
                </c:pt>
                <c:pt idx="2">
                  <c:v>Competents</c:v>
                </c:pt>
                <c:pt idx="3">
                  <c:v>Tres competents</c:v>
                </c:pt>
              </c:strCache>
            </c:strRef>
          </c:cat>
          <c:val>
            <c:numRef>
              <c:f>Sheet1!$B$2:$B$5</c:f>
              <c:numCache>
                <c:formatCode>###0</c:formatCode>
                <c:ptCount val="4"/>
                <c:pt idx="0">
                  <c:v>16</c:v>
                </c:pt>
                <c:pt idx="1">
                  <c:v>18</c:v>
                </c:pt>
                <c:pt idx="2">
                  <c:v>96</c:v>
                </c:pt>
                <c:pt idx="3">
                  <c:v>48</c:v>
                </c:pt>
              </c:numCache>
            </c:numRef>
          </c:val>
          <c:extLst>
            <c:ext xmlns:c16="http://schemas.microsoft.com/office/drawing/2014/chart" uri="{C3380CC4-5D6E-409C-BE32-E72D297353CC}">
              <c16:uniqueId val="{00000002-2FBA-4EF5-BE9D-E7702E41FEE6}"/>
            </c:ext>
          </c:extLst>
        </c:ser>
        <c:dLbls>
          <c:dLblPos val="inEnd"/>
          <c:showLegendKey val="0"/>
          <c:showVal val="1"/>
          <c:showCatName val="0"/>
          <c:showSerName val="0"/>
          <c:showPercent val="0"/>
          <c:showBubbleSize val="0"/>
        </c:dLbls>
        <c:gapWidth val="41"/>
        <c:axId val="109786031"/>
        <c:axId val="109785199"/>
      </c:barChart>
      <c:catAx>
        <c:axId val="1097860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09785199"/>
        <c:crosses val="autoZero"/>
        <c:auto val="1"/>
        <c:lblAlgn val="ctr"/>
        <c:lblOffset val="100"/>
        <c:noMultiLvlLbl val="0"/>
      </c:catAx>
      <c:valAx>
        <c:axId val="109785199"/>
        <c:scaling>
          <c:orientation val="minMax"/>
        </c:scaling>
        <c:delete val="1"/>
        <c:axPos val="l"/>
        <c:numFmt formatCode="###0" sourceLinked="1"/>
        <c:majorTickMark val="none"/>
        <c:minorTickMark val="none"/>
        <c:tickLblPos val="nextTo"/>
        <c:crossAx val="10978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Engagement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DEC-4E90-9BA9-16FAF2E583C3}"/>
                </c:ext>
              </c:extLst>
            </c:dLbl>
            <c:dLbl>
              <c:idx val="1"/>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DEC-4E90-9BA9-16FAF2E583C3}"/>
                </c:ext>
              </c:extLst>
            </c:dLbl>
            <c:dLbl>
              <c:idx val="2"/>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DEC-4E90-9BA9-16FAF2E583C3}"/>
                </c:ext>
              </c:extLst>
            </c:dLbl>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Tres faible</c:v>
                </c:pt>
                <c:pt idx="1">
                  <c:v>Faible</c:v>
                </c:pt>
                <c:pt idx="2">
                  <c:v>Neutre</c:v>
                </c:pt>
                <c:pt idx="3">
                  <c:v>Eleve</c:v>
                </c:pt>
                <c:pt idx="4">
                  <c:v>Tres eleve</c:v>
                </c:pt>
              </c:strCache>
            </c:strRef>
          </c:cat>
          <c:val>
            <c:numRef>
              <c:f>Sheet1!$B$2:$B$6</c:f>
              <c:numCache>
                <c:formatCode>###0</c:formatCode>
                <c:ptCount val="5"/>
                <c:pt idx="0">
                  <c:v>1</c:v>
                </c:pt>
                <c:pt idx="1">
                  <c:v>19</c:v>
                </c:pt>
                <c:pt idx="2">
                  <c:v>35</c:v>
                </c:pt>
                <c:pt idx="3">
                  <c:v>97</c:v>
                </c:pt>
                <c:pt idx="4">
                  <c:v>26</c:v>
                </c:pt>
              </c:numCache>
            </c:numRef>
          </c:val>
          <c:extLst>
            <c:ext xmlns:c16="http://schemas.microsoft.com/office/drawing/2014/chart" uri="{C3380CC4-5D6E-409C-BE32-E72D297353CC}">
              <c16:uniqueId val="{00000003-6DEC-4E90-9BA9-16FAF2E583C3}"/>
            </c:ext>
          </c:extLst>
        </c:ser>
        <c:dLbls>
          <c:dLblPos val="inEnd"/>
          <c:showLegendKey val="0"/>
          <c:showVal val="1"/>
          <c:showCatName val="0"/>
          <c:showSerName val="0"/>
          <c:showPercent val="0"/>
          <c:showBubbleSize val="0"/>
        </c:dLbls>
        <c:gapWidth val="41"/>
        <c:axId val="110664623"/>
        <c:axId val="110660047"/>
      </c:barChart>
      <c:catAx>
        <c:axId val="11066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10660047"/>
        <c:crosses val="autoZero"/>
        <c:auto val="1"/>
        <c:lblAlgn val="ctr"/>
        <c:lblOffset val="100"/>
        <c:noMultiLvlLbl val="0"/>
      </c:catAx>
      <c:valAx>
        <c:axId val="110660047"/>
        <c:scaling>
          <c:orientation val="minMax"/>
        </c:scaling>
        <c:delete val="1"/>
        <c:axPos val="l"/>
        <c:numFmt formatCode="###0" sourceLinked="1"/>
        <c:majorTickMark val="none"/>
        <c:minorTickMark val="none"/>
        <c:tickLblPos val="nextTo"/>
        <c:crossAx val="110664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r>
              <a:rPr lang="fr-FR" noProof="0" dirty="0"/>
              <a:t>Corrélation</a:t>
            </a:r>
            <a:r>
              <a:rPr lang="fr-FR" baseline="0" noProof="0" dirty="0"/>
              <a:t> entre la m</a:t>
            </a:r>
            <a:r>
              <a:rPr lang="fr-FR" noProof="0" dirty="0"/>
              <a:t>oyenne du score et la relation avec l’université en question  </a:t>
            </a:r>
          </a:p>
        </c:rich>
      </c:tx>
      <c:layout>
        <c:manualLayout>
          <c:xMode val="edge"/>
          <c:yMode val="edge"/>
          <c:x val="0.10773600174978126"/>
          <c:y val="4.16668485909599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
                  <c:y val="-2.7725262298446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90-4D09-84F4-F6212C81A517}"/>
                </c:ext>
              </c:extLst>
            </c:dLbl>
            <c:dLbl>
              <c:idx val="1"/>
              <c:layout>
                <c:manualLayout>
                  <c:x val="-4.7222222222222221E-2"/>
                  <c:y val="6.9313155746115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90-4D09-84F4-F6212C81A517}"/>
                </c:ext>
              </c:extLst>
            </c:dLbl>
            <c:dLbl>
              <c:idx val="2"/>
              <c:layout>
                <c:manualLayout>
                  <c:x val="-4.7222222222222221E-2"/>
                  <c:y val="-8.3175786895338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90-4D09-84F4-F6212C81A517}"/>
                </c:ext>
              </c:extLst>
            </c:dLbl>
            <c:dLbl>
              <c:idx val="3"/>
              <c:layout>
                <c:manualLayout>
                  <c:x val="-4.1666666666666664E-2"/>
                  <c:y val="7.3934032795856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90-4D09-84F4-F6212C81A517}"/>
                </c:ext>
              </c:extLst>
            </c:dLbl>
            <c:dLbl>
              <c:idx val="4"/>
              <c:layout>
                <c:manualLayout>
                  <c:x val="-4.1666666666666768E-2"/>
                  <c:y val="-7.8554909845597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90-4D09-84F4-F6212C81A5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Bivariate!$C$7:$C$11</c:f>
              <c:strCache>
                <c:ptCount val="5"/>
                <c:pt idx="0">
                  <c:v>Parent d un etudiant actuel</c:v>
                </c:pt>
                <c:pt idx="1">
                  <c:v>Ancien etudiant</c:v>
                </c:pt>
                <c:pt idx="2">
                  <c:v>Employeur</c:v>
                </c:pt>
                <c:pt idx="3">
                  <c:v>Membre</c:v>
                </c:pt>
                <c:pt idx="4">
                  <c:v>Autres</c:v>
                </c:pt>
              </c:strCache>
            </c:strRef>
          </c:cat>
          <c:val>
            <c:numRef>
              <c:f>Bivariate!$E$7:$E$11</c:f>
              <c:numCache>
                <c:formatCode>###0.00</c:formatCode>
                <c:ptCount val="5"/>
                <c:pt idx="0">
                  <c:v>78.64</c:v>
                </c:pt>
                <c:pt idx="1">
                  <c:v>63.012500000000003</c:v>
                </c:pt>
                <c:pt idx="2">
                  <c:v>65.897959183673464</c:v>
                </c:pt>
                <c:pt idx="3">
                  <c:v>67.875</c:v>
                </c:pt>
                <c:pt idx="4">
                  <c:v>66.083333333333329</c:v>
                </c:pt>
              </c:numCache>
            </c:numRef>
          </c:val>
          <c:smooth val="0"/>
          <c:extLst>
            <c:ext xmlns:c16="http://schemas.microsoft.com/office/drawing/2014/chart" uri="{C3380CC4-5D6E-409C-BE32-E72D297353CC}">
              <c16:uniqueId val="{00000005-FB90-4D09-84F4-F6212C81A517}"/>
            </c:ext>
          </c:extLst>
        </c:ser>
        <c:dLbls>
          <c:showLegendKey val="0"/>
          <c:showVal val="0"/>
          <c:showCatName val="0"/>
          <c:showSerName val="0"/>
          <c:showPercent val="0"/>
          <c:showBubbleSize val="0"/>
        </c:dLbls>
        <c:marker val="1"/>
        <c:smooth val="0"/>
        <c:axId val="379758336"/>
        <c:axId val="379755816"/>
      </c:lineChart>
      <c:catAx>
        <c:axId val="37975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755816"/>
        <c:crosses val="autoZero"/>
        <c:auto val="1"/>
        <c:lblAlgn val="ctr"/>
        <c:lblOffset val="100"/>
        <c:noMultiLvlLbl val="0"/>
      </c:catAx>
      <c:valAx>
        <c:axId val="379755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75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200" b="0" i="0" u="none" strike="noStrike" kern="1200" spc="0" baseline="0" noProof="0" dirty="0">
                <a:solidFill>
                  <a:sysClr val="windowText" lastClr="000000">
                    <a:lumMod val="65000"/>
                    <a:lumOff val="35000"/>
                  </a:sysClr>
                </a:solidFill>
                <a:latin typeface="Calibri" panose="020F0502020204030204" pitchFamily="34" charset="0"/>
                <a:ea typeface="Calibri" panose="020F0502020204030204" pitchFamily="34" charset="0"/>
                <a:cs typeface="Calibri" panose="020F0502020204030204" pitchFamily="34" charset="0"/>
              </a:rPr>
              <a:t>Corrélation entre la moyenne du score et la région où se situe l’université en question </a:t>
            </a:r>
            <a:endParaRPr lang="fr-FR" sz="1200" noProof="0"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10281933508311462"/>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4.7222222222222221E-2"/>
                  <c:y val="7.870370370370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BD-4CF9-A743-64990DA66DB5}"/>
                </c:ext>
              </c:extLst>
            </c:dLbl>
            <c:dLbl>
              <c:idx val="2"/>
              <c:layout>
                <c:manualLayout>
                  <c:x val="-5.5555555555555558E-3"/>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BD-4CF9-A743-64990DA66D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Bivariate!$C$16:$C$18</c:f>
              <c:strCache>
                <c:ptCount val="3"/>
                <c:pt idx="0">
                  <c:v>Beirut</c:v>
                </c:pt>
                <c:pt idx="1">
                  <c:v>Mont-Liban</c:v>
                </c:pt>
                <c:pt idx="2">
                  <c:v>Liban-Nord</c:v>
                </c:pt>
              </c:strCache>
            </c:strRef>
          </c:cat>
          <c:val>
            <c:numRef>
              <c:f>Bivariate!$E$16:$E$18</c:f>
              <c:numCache>
                <c:formatCode>###0.00</c:formatCode>
                <c:ptCount val="3"/>
                <c:pt idx="0">
                  <c:v>69.131578947368425</c:v>
                </c:pt>
                <c:pt idx="1">
                  <c:v>64.407407407407405</c:v>
                </c:pt>
                <c:pt idx="2">
                  <c:v>64.545454545454547</c:v>
                </c:pt>
              </c:numCache>
            </c:numRef>
          </c:val>
          <c:smooth val="0"/>
          <c:extLst>
            <c:ext xmlns:c16="http://schemas.microsoft.com/office/drawing/2014/chart" uri="{C3380CC4-5D6E-409C-BE32-E72D297353CC}">
              <c16:uniqueId val="{00000002-9EBD-4CF9-A743-64990DA66DB5}"/>
            </c:ext>
          </c:extLst>
        </c:ser>
        <c:dLbls>
          <c:showLegendKey val="0"/>
          <c:showVal val="0"/>
          <c:showCatName val="0"/>
          <c:showSerName val="0"/>
          <c:showPercent val="0"/>
          <c:showBubbleSize val="0"/>
        </c:dLbls>
        <c:marker val="1"/>
        <c:smooth val="0"/>
        <c:axId val="526840656"/>
        <c:axId val="526838496"/>
      </c:lineChart>
      <c:catAx>
        <c:axId val="52684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838496"/>
        <c:crosses val="autoZero"/>
        <c:auto val="1"/>
        <c:lblAlgn val="ctr"/>
        <c:lblOffset val="100"/>
        <c:noMultiLvlLbl val="0"/>
      </c:catAx>
      <c:valAx>
        <c:axId val="526838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840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Ancienneté </a:t>
            </a:r>
            <a:r>
              <a:rPr lang="en-US"/>
              <a:t> </a:t>
            </a:r>
          </a:p>
        </c:rich>
      </c:tx>
      <c:layout>
        <c:manualLayout>
          <c:xMode val="edge"/>
          <c:yMode val="edge"/>
          <c:x val="0.46033381706350457"/>
          <c:y val="1.886792452830188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entre 5 ans et 10 ans</c:v>
                </c:pt>
                <c:pt idx="1">
                  <c:v>entre 10 ans et 15 ans</c:v>
                </c:pt>
                <c:pt idx="2">
                  <c:v>entre 15 ans et 20 ans</c:v>
                </c:pt>
                <c:pt idx="3">
                  <c:v>entre 20 ans et 30 ans</c:v>
                </c:pt>
                <c:pt idx="4">
                  <c:v>&gt; 30 ans</c:v>
                </c:pt>
              </c:strCache>
            </c:strRef>
          </c:cat>
          <c:val>
            <c:numRef>
              <c:f>Sheet1!$B$2:$B$6</c:f>
              <c:numCache>
                <c:formatCode>###0</c:formatCode>
                <c:ptCount val="5"/>
                <c:pt idx="0">
                  <c:v>2</c:v>
                </c:pt>
                <c:pt idx="1">
                  <c:v>12</c:v>
                </c:pt>
                <c:pt idx="2">
                  <c:v>38</c:v>
                </c:pt>
                <c:pt idx="3">
                  <c:v>37</c:v>
                </c:pt>
                <c:pt idx="4">
                  <c:v>89</c:v>
                </c:pt>
              </c:numCache>
            </c:numRef>
          </c:val>
          <c:extLst>
            <c:ext xmlns:c16="http://schemas.microsoft.com/office/drawing/2014/chart" uri="{C3380CC4-5D6E-409C-BE32-E72D297353CC}">
              <c16:uniqueId val="{00000000-1471-43C2-8A32-F1A36325DD99}"/>
            </c:ext>
          </c:extLst>
        </c:ser>
        <c:dLbls>
          <c:dLblPos val="inEnd"/>
          <c:showLegendKey val="0"/>
          <c:showVal val="1"/>
          <c:showCatName val="0"/>
          <c:showSerName val="0"/>
          <c:showPercent val="0"/>
          <c:showBubbleSize val="0"/>
        </c:dLbls>
        <c:gapWidth val="65"/>
        <c:axId val="107098559"/>
        <c:axId val="105528271"/>
      </c:barChart>
      <c:catAx>
        <c:axId val="10709855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5528271"/>
        <c:crosses val="autoZero"/>
        <c:auto val="1"/>
        <c:lblAlgn val="ctr"/>
        <c:lblOffset val="100"/>
        <c:noMultiLvlLbl val="0"/>
      </c:catAx>
      <c:valAx>
        <c:axId val="10552827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709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noProof="0" dirty="0">
                <a:solidFill>
                  <a:sysClr val="windowText" lastClr="000000">
                    <a:lumMod val="65000"/>
                    <a:lumOff val="35000"/>
                  </a:sysClr>
                </a:solidFill>
              </a:rPr>
              <a:t>Corrélation entre la moyenne du score et l’accréditation de  l’université</a:t>
            </a:r>
            <a:endParaRPr lang="fr-FR" sz="1800" b="0" i="0" u="none" strike="noStrike" kern="1200" spc="0" baseline="0" noProof="0" dirty="0">
              <a:solidFill>
                <a:sysClr val="windowText" lastClr="000000">
                  <a:lumMod val="65000"/>
                  <a:lumOff val="35000"/>
                </a:sysClr>
              </a:solidFill>
            </a:endParaRPr>
          </a:p>
        </c:rich>
      </c:tx>
      <c:layout>
        <c:manualLayout>
          <c:xMode val="edge"/>
          <c:yMode val="edge"/>
          <c:x val="0.16373600174978128"/>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11111111111162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C-41F1-8A71-3D6AC497CC64}"/>
                </c:ext>
              </c:extLst>
            </c:dLbl>
            <c:dLbl>
              <c:idx val="1"/>
              <c:layout>
                <c:manualLayout>
                  <c:x val="-4.1666666666666664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C-41F1-8A71-3D6AC497CC64}"/>
                </c:ext>
              </c:extLst>
            </c:dLbl>
            <c:dLbl>
              <c:idx val="2"/>
              <c:layout>
                <c:manualLayout>
                  <c:x val="-4.7222222222222221E-2"/>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AC-41F1-8A71-3D6AC497CC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Bivariate!$C$25:$C$27</c:f>
              <c:strCache>
                <c:ptCount val="3"/>
                <c:pt idx="0">
                  <c:v>Oui</c:v>
                </c:pt>
                <c:pt idx="1">
                  <c:v>Non</c:v>
                </c:pt>
                <c:pt idx="2">
                  <c:v>Je ne sais pas</c:v>
                </c:pt>
              </c:strCache>
            </c:strRef>
          </c:cat>
          <c:val>
            <c:numRef>
              <c:f>Bivariate!$E$25:$E$27</c:f>
              <c:numCache>
                <c:formatCode>###0.00</c:formatCode>
                <c:ptCount val="3"/>
                <c:pt idx="0">
                  <c:v>70.362745098039213</c:v>
                </c:pt>
                <c:pt idx="1">
                  <c:v>56.666666666666664</c:v>
                </c:pt>
                <c:pt idx="2">
                  <c:v>60.92537313432836</c:v>
                </c:pt>
              </c:numCache>
            </c:numRef>
          </c:val>
          <c:smooth val="0"/>
          <c:extLst>
            <c:ext xmlns:c16="http://schemas.microsoft.com/office/drawing/2014/chart" uri="{C3380CC4-5D6E-409C-BE32-E72D297353CC}">
              <c16:uniqueId val="{00000003-9DAC-41F1-8A71-3D6AC497CC64}"/>
            </c:ext>
          </c:extLst>
        </c:ser>
        <c:dLbls>
          <c:showLegendKey val="0"/>
          <c:showVal val="0"/>
          <c:showCatName val="0"/>
          <c:showSerName val="0"/>
          <c:showPercent val="0"/>
          <c:showBubbleSize val="0"/>
        </c:dLbls>
        <c:marker val="1"/>
        <c:smooth val="0"/>
        <c:axId val="390436648"/>
        <c:axId val="390435568"/>
      </c:lineChart>
      <c:catAx>
        <c:axId val="39043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435568"/>
        <c:crosses val="autoZero"/>
        <c:auto val="1"/>
        <c:lblAlgn val="ctr"/>
        <c:lblOffset val="100"/>
        <c:noMultiLvlLbl val="0"/>
      </c:catAx>
      <c:valAx>
        <c:axId val="39043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436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fr-FR" sz="2000" b="0" i="0" u="none" strike="noStrike" kern="1200" spc="0" baseline="0" noProof="0" dirty="0">
                <a:solidFill>
                  <a:sysClr val="windowText" lastClr="000000">
                    <a:lumMod val="65000"/>
                    <a:lumOff val="35000"/>
                  </a:sysClr>
                </a:solidFill>
              </a:rPr>
              <a:t>Corrélation entre la moyenne du score et le nombres des étudiants</a:t>
            </a:r>
            <a:endParaRPr lang="fr-FR" sz="2800" b="0" i="0" u="none" strike="noStrike" kern="1200" spc="0" baseline="0" noProof="0" dirty="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spPr>
            <a:ln w="38100" cap="rnd">
              <a:solidFill>
                <a:schemeClr val="accent1"/>
              </a:solidFill>
              <a:round/>
            </a:ln>
            <a:effectLst/>
          </c:spPr>
          <c:marker>
            <c:symbol val="none"/>
          </c:marker>
          <c:dLbls>
            <c:dLbl>
              <c:idx val="0"/>
              <c:layout>
                <c:manualLayout>
                  <c:x val="-5.5555555555555809E-3"/>
                  <c:y val="6.0185185185185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E7-4B36-B0BB-56CF4F783FDF}"/>
                </c:ext>
              </c:extLst>
            </c:dLbl>
            <c:dLbl>
              <c:idx val="1"/>
              <c:layout>
                <c:manualLayout>
                  <c:x val="-3.6111111111111108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E7-4B36-B0BB-56CF4F783FDF}"/>
                </c:ext>
              </c:extLst>
            </c:dLbl>
            <c:dLbl>
              <c:idx val="2"/>
              <c:layout>
                <c:manualLayout>
                  <c:x val="-2.7777777777777776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E7-4B36-B0BB-56CF4F783FDF}"/>
                </c:ext>
              </c:extLst>
            </c:dLbl>
            <c:dLbl>
              <c:idx val="3"/>
              <c:layout>
                <c:manualLayout>
                  <c:x val="-1.1111111111111212E-2"/>
                  <c:y val="4.629629629629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E7-4B36-B0BB-56CF4F783FDF}"/>
                </c:ext>
              </c:extLst>
            </c:dLbl>
            <c:dLbl>
              <c:idx val="4"/>
              <c:layout>
                <c:manualLayout>
                  <c:x val="0"/>
                  <c:y val="3.7037037037036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E7-4B36-B0BB-56CF4F783F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Bivariate!$C$19:$C$24</c:f>
              <c:strCache>
                <c:ptCount val="6"/>
                <c:pt idx="0">
                  <c:v>&lt; 500</c:v>
                </c:pt>
                <c:pt idx="1">
                  <c:v>Entre 501 et 1000</c:v>
                </c:pt>
                <c:pt idx="2">
                  <c:v>Entre 1001 t 2000</c:v>
                </c:pt>
                <c:pt idx="3">
                  <c:v>Entre 2001 et 3000</c:v>
                </c:pt>
                <c:pt idx="4">
                  <c:v>Entre 3001 et 6000</c:v>
                </c:pt>
                <c:pt idx="5">
                  <c:v>&gt; 6000</c:v>
                </c:pt>
              </c:strCache>
            </c:strRef>
          </c:cat>
          <c:val>
            <c:numRef>
              <c:f>Bivariate!$E$19:$E$24</c:f>
              <c:numCache>
                <c:formatCode>###0.00</c:formatCode>
                <c:ptCount val="6"/>
                <c:pt idx="0">
                  <c:v>63.25</c:v>
                </c:pt>
                <c:pt idx="1">
                  <c:v>68.727272727272734</c:v>
                </c:pt>
                <c:pt idx="2">
                  <c:v>57.647058823529413</c:v>
                </c:pt>
                <c:pt idx="3">
                  <c:v>52.333333333333336</c:v>
                </c:pt>
                <c:pt idx="4">
                  <c:v>67.625</c:v>
                </c:pt>
                <c:pt idx="5">
                  <c:v>76.339622641509436</c:v>
                </c:pt>
              </c:numCache>
            </c:numRef>
          </c:val>
          <c:smooth val="0"/>
          <c:extLst>
            <c:ext xmlns:c16="http://schemas.microsoft.com/office/drawing/2014/chart" uri="{C3380CC4-5D6E-409C-BE32-E72D297353CC}">
              <c16:uniqueId val="{00000005-E5E7-4B36-B0BB-56CF4F783FDF}"/>
            </c:ext>
          </c:extLst>
        </c:ser>
        <c:dLbls>
          <c:showLegendKey val="0"/>
          <c:showVal val="0"/>
          <c:showCatName val="0"/>
          <c:showSerName val="0"/>
          <c:showPercent val="0"/>
          <c:showBubbleSize val="0"/>
        </c:dLbls>
        <c:smooth val="0"/>
        <c:axId val="520678376"/>
        <c:axId val="520676216"/>
      </c:lineChart>
      <c:catAx>
        <c:axId val="520678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520676216"/>
        <c:crosses val="autoZero"/>
        <c:auto val="1"/>
        <c:lblAlgn val="ctr"/>
        <c:lblOffset val="100"/>
        <c:noMultiLvlLbl val="0"/>
      </c:catAx>
      <c:valAx>
        <c:axId val="5206762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678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fr-FR" sz="1200" dirty="0"/>
              <a:t>Accréditation par une agence externe</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universite accreditee par agence externe</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Oui</c:v>
                </c:pt>
                <c:pt idx="1">
                  <c:v>Non</c:v>
                </c:pt>
                <c:pt idx="2">
                  <c:v>Je ne sais pas</c:v>
                </c:pt>
              </c:strCache>
            </c:strRef>
          </c:cat>
          <c:val>
            <c:numRef>
              <c:f>Sheet1!$B$2:$B$4</c:f>
              <c:numCache>
                <c:formatCode>###0</c:formatCode>
                <c:ptCount val="3"/>
                <c:pt idx="0">
                  <c:v>102</c:v>
                </c:pt>
                <c:pt idx="1">
                  <c:v>3</c:v>
                </c:pt>
                <c:pt idx="2">
                  <c:v>71</c:v>
                </c:pt>
              </c:numCache>
            </c:numRef>
          </c:val>
          <c:extLst>
            <c:ext xmlns:c16="http://schemas.microsoft.com/office/drawing/2014/chart" uri="{C3380CC4-5D6E-409C-BE32-E72D297353CC}">
              <c16:uniqueId val="{00000000-DADF-4BBB-8510-1B193F6C89EC}"/>
            </c:ext>
          </c:extLst>
        </c:ser>
        <c:dLbls>
          <c:dLblPos val="inEnd"/>
          <c:showLegendKey val="0"/>
          <c:showVal val="1"/>
          <c:showCatName val="0"/>
          <c:showSerName val="0"/>
          <c:showPercent val="0"/>
          <c:showBubbleSize val="0"/>
        </c:dLbls>
        <c:gapWidth val="41"/>
        <c:axId val="8743359"/>
        <c:axId val="8744191"/>
      </c:barChart>
      <c:catAx>
        <c:axId val="87433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8744191"/>
        <c:crosses val="autoZero"/>
        <c:auto val="1"/>
        <c:lblAlgn val="ctr"/>
        <c:lblOffset val="100"/>
        <c:noMultiLvlLbl val="0"/>
      </c:catAx>
      <c:valAx>
        <c:axId val="8744191"/>
        <c:scaling>
          <c:orientation val="minMax"/>
        </c:scaling>
        <c:delete val="1"/>
        <c:axPos val="l"/>
        <c:numFmt formatCode="###0" sourceLinked="1"/>
        <c:majorTickMark val="none"/>
        <c:minorTickMark val="none"/>
        <c:tickLblPos val="nextTo"/>
        <c:crossAx val="8743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Atteinte des objectifs généraux</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1"/>
              <c:layout>
                <c:manualLayout>
                  <c:x val="2.3148148148148147E-3"/>
                  <c:y val="0.17738095238095233"/>
                </c:manualLayout>
              </c:layout>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18-4951-8D78-EC0E359713A4}"/>
                </c:ext>
              </c:extLst>
            </c:dLbl>
            <c:dLbl>
              <c:idx val="2"/>
              <c:layout>
                <c:manualLayout>
                  <c:x val="-8.4875562720133283E-17"/>
                  <c:y val="0.17738095238095239"/>
                </c:manualLayout>
              </c:layout>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18-4951-8D78-EC0E359713A4}"/>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Partiellement atteints</c:v>
                </c:pt>
                <c:pt idx="1">
                  <c:v>Atteints dans une certaine mesure</c:v>
                </c:pt>
                <c:pt idx="2">
                  <c:v>Atteints de maniere significative</c:v>
                </c:pt>
                <c:pt idx="3">
                  <c:v>Pleinement atteints</c:v>
                </c:pt>
              </c:strCache>
            </c:strRef>
          </c:cat>
          <c:val>
            <c:numRef>
              <c:f>Sheet1!$B$2:$B$5</c:f>
              <c:numCache>
                <c:formatCode>###0</c:formatCode>
                <c:ptCount val="4"/>
                <c:pt idx="0">
                  <c:v>9</c:v>
                </c:pt>
                <c:pt idx="1">
                  <c:v>75</c:v>
                </c:pt>
                <c:pt idx="2">
                  <c:v>72</c:v>
                </c:pt>
                <c:pt idx="3">
                  <c:v>22</c:v>
                </c:pt>
              </c:numCache>
            </c:numRef>
          </c:val>
          <c:extLst>
            <c:ext xmlns:c16="http://schemas.microsoft.com/office/drawing/2014/chart" uri="{C3380CC4-5D6E-409C-BE32-E72D297353CC}">
              <c16:uniqueId val="{00000002-0818-4951-8D78-EC0E359713A4}"/>
            </c:ext>
          </c:extLst>
        </c:ser>
        <c:dLbls>
          <c:dLblPos val="inEnd"/>
          <c:showLegendKey val="0"/>
          <c:showVal val="1"/>
          <c:showCatName val="0"/>
          <c:showSerName val="0"/>
          <c:showPercent val="0"/>
          <c:showBubbleSize val="0"/>
        </c:dLbls>
        <c:gapWidth val="65"/>
        <c:axId val="107060767"/>
        <c:axId val="107061183"/>
      </c:barChart>
      <c:catAx>
        <c:axId val="10706076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7061183"/>
        <c:crosses val="autoZero"/>
        <c:auto val="1"/>
        <c:lblAlgn val="ctr"/>
        <c:lblOffset val="100"/>
        <c:noMultiLvlLbl val="0"/>
      </c:catAx>
      <c:valAx>
        <c:axId val="10706118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7060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sz="1400" noProof="0" dirty="0"/>
              <a:t>Réputation parmi les employeurs et professionnels du secteur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Pertinence</c:v>
                </c:pt>
              </c:strCache>
            </c:strRef>
          </c:tx>
          <c:spPr>
            <a:solidFill>
              <a:schemeClr val="accent1">
                <a:alpha val="85000"/>
              </a:schemeClr>
            </a:solidFill>
            <a:ln w="9525" cap="flat" cmpd="sng" algn="ctr">
              <a:solidFill>
                <a:schemeClr val="lt1">
                  <a:alpha val="50000"/>
                </a:schemeClr>
              </a:solidFill>
              <a:round/>
            </a:ln>
            <a:effectLst/>
          </c:spPr>
          <c:invertIfNegative val="0"/>
          <c:dLbls>
            <c:dLbl>
              <c:idx val="2"/>
              <c:spPr>
                <a:solidFill>
                  <a:srgbClr val="E98C25"/>
                </a:solid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FB-48D3-8698-0A5081B638F2}"/>
                </c:ext>
              </c:extLst>
            </c:dLbl>
            <c:dLbl>
              <c:idx val="3"/>
              <c:spPr>
                <a:solidFill>
                  <a:schemeClr val="accent2"/>
                </a:solidFill>
                <a:ln w="12700" cap="flat" cmpd="sng" algn="ctr">
                  <a:solidFill>
                    <a:schemeClr val="accent2">
                      <a:shade val="50000"/>
                    </a:schemeClr>
                  </a:solidFill>
                  <a:prstDash val="solid"/>
                  <a:miter lim="800000"/>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FB-48D3-8698-0A5081B638F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Mauvaise</c:v>
                </c:pt>
                <c:pt idx="1">
                  <c:v>Neutre</c:v>
                </c:pt>
                <c:pt idx="2">
                  <c:v>Bonne</c:v>
                </c:pt>
                <c:pt idx="3">
                  <c:v>Très bonne</c:v>
                </c:pt>
              </c:strCache>
            </c:strRef>
          </c:cat>
          <c:val>
            <c:numRef>
              <c:f>Sheet1!$B$2:$B$5</c:f>
              <c:numCache>
                <c:formatCode>###0</c:formatCode>
                <c:ptCount val="4"/>
                <c:pt idx="0">
                  <c:v>7</c:v>
                </c:pt>
                <c:pt idx="1">
                  <c:v>40</c:v>
                </c:pt>
                <c:pt idx="2">
                  <c:v>88</c:v>
                </c:pt>
                <c:pt idx="3">
                  <c:v>43</c:v>
                </c:pt>
              </c:numCache>
            </c:numRef>
          </c:val>
          <c:extLst>
            <c:ext xmlns:c16="http://schemas.microsoft.com/office/drawing/2014/chart" uri="{C3380CC4-5D6E-409C-BE32-E72D297353CC}">
              <c16:uniqueId val="{00000002-C3FB-48D3-8698-0A5081B638F2}"/>
            </c:ext>
          </c:extLst>
        </c:ser>
        <c:dLbls>
          <c:dLblPos val="inEnd"/>
          <c:showLegendKey val="0"/>
          <c:showVal val="1"/>
          <c:showCatName val="0"/>
          <c:showSerName val="0"/>
          <c:showPercent val="0"/>
          <c:showBubbleSize val="0"/>
        </c:dLbls>
        <c:gapWidth val="65"/>
        <c:axId val="106116591"/>
        <c:axId val="106117007"/>
      </c:barChart>
      <c:catAx>
        <c:axId val="10611659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6117007"/>
        <c:crosses val="autoZero"/>
        <c:auto val="1"/>
        <c:lblAlgn val="ctr"/>
        <c:lblOffset val="100"/>
        <c:noMultiLvlLbl val="0"/>
      </c:catAx>
      <c:valAx>
        <c:axId val="10611700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0611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latin typeface="Times New Roman" panose="02020603050405020304" pitchFamily="18" charset="0"/>
                <a:cs typeface="Times New Roman" panose="02020603050405020304" pitchFamily="18" charset="0"/>
              </a:rPr>
              <a:t>Pertinence </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F58-4198-8514-955154321CCA}"/>
                </c:ext>
              </c:extLst>
            </c:dLbl>
            <c:dLbl>
              <c:idx val="1"/>
              <c:spPr>
                <a:solidFill>
                  <a:schemeClr val="lt1"/>
                </a:solidFill>
                <a:ln w="1270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F58-4198-8514-955154321CCA}"/>
                </c:ext>
              </c:extLst>
            </c:dLbl>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Pas du tout pertinente</c:v>
                </c:pt>
                <c:pt idx="1">
                  <c:v>Peu pertinente</c:v>
                </c:pt>
                <c:pt idx="2">
                  <c:v>Neutre</c:v>
                </c:pt>
                <c:pt idx="3">
                  <c:v>Pertinente</c:v>
                </c:pt>
                <c:pt idx="4">
                  <c:v>Très pertinente</c:v>
                </c:pt>
              </c:strCache>
            </c:strRef>
          </c:cat>
          <c:val>
            <c:numRef>
              <c:f>Sheet1!$B$2:$B$6</c:f>
              <c:numCache>
                <c:formatCode>###0</c:formatCode>
                <c:ptCount val="5"/>
                <c:pt idx="0">
                  <c:v>1</c:v>
                </c:pt>
                <c:pt idx="1">
                  <c:v>16</c:v>
                </c:pt>
                <c:pt idx="2">
                  <c:v>48</c:v>
                </c:pt>
                <c:pt idx="3">
                  <c:v>79</c:v>
                </c:pt>
                <c:pt idx="4">
                  <c:v>34</c:v>
                </c:pt>
              </c:numCache>
            </c:numRef>
          </c:val>
          <c:extLst>
            <c:ext xmlns:c16="http://schemas.microsoft.com/office/drawing/2014/chart" uri="{C3380CC4-5D6E-409C-BE32-E72D297353CC}">
              <c16:uniqueId val="{00000002-7F58-4198-8514-955154321CCA}"/>
            </c:ext>
          </c:extLst>
        </c:ser>
        <c:dLbls>
          <c:dLblPos val="inEnd"/>
          <c:showLegendKey val="0"/>
          <c:showVal val="1"/>
          <c:showCatName val="0"/>
          <c:showSerName val="0"/>
          <c:showPercent val="0"/>
          <c:showBubbleSize val="0"/>
        </c:dLbls>
        <c:gapWidth val="41"/>
        <c:axId val="10160463"/>
        <c:axId val="10159215"/>
      </c:barChart>
      <c:catAx>
        <c:axId val="1016046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0159215"/>
        <c:crosses val="autoZero"/>
        <c:auto val="1"/>
        <c:lblAlgn val="ctr"/>
        <c:lblOffset val="100"/>
        <c:noMultiLvlLbl val="0"/>
      </c:catAx>
      <c:valAx>
        <c:axId val="10159215"/>
        <c:scaling>
          <c:orientation val="minMax"/>
        </c:scaling>
        <c:delete val="1"/>
        <c:axPos val="l"/>
        <c:numFmt formatCode="###0" sourceLinked="1"/>
        <c:majorTickMark val="none"/>
        <c:minorTickMark val="none"/>
        <c:tickLblPos val="nextTo"/>
        <c:crossAx val="1016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Qualité Enseignement </a:t>
            </a:r>
          </a:p>
        </c:rich>
      </c:tx>
      <c:layout>
        <c:manualLayout>
          <c:xMode val="edge"/>
          <c:yMode val="edge"/>
          <c:x val="0.27238588965716543"/>
          <c:y val="2.777777777777777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6EB-4F06-92E5-FD627CD90DF0}"/>
                </c:ext>
              </c:extLst>
            </c:dLbl>
            <c:dLbl>
              <c:idx val="1"/>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6EB-4F06-92E5-FD627CD90DF0}"/>
                </c:ext>
              </c:extLst>
            </c:dLbl>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Mauvaise</c:v>
                </c:pt>
                <c:pt idx="1">
                  <c:v>Neutre</c:v>
                </c:pt>
                <c:pt idx="2">
                  <c:v>Bonne</c:v>
                </c:pt>
                <c:pt idx="3">
                  <c:v>Tres bonne</c:v>
                </c:pt>
              </c:strCache>
            </c:strRef>
          </c:cat>
          <c:val>
            <c:numRef>
              <c:f>Sheet1!$B$2:$B$5</c:f>
              <c:numCache>
                <c:formatCode>###0</c:formatCode>
                <c:ptCount val="4"/>
                <c:pt idx="0">
                  <c:v>5</c:v>
                </c:pt>
                <c:pt idx="1">
                  <c:v>16</c:v>
                </c:pt>
                <c:pt idx="2">
                  <c:v>93</c:v>
                </c:pt>
                <c:pt idx="3">
                  <c:v>64</c:v>
                </c:pt>
              </c:numCache>
            </c:numRef>
          </c:val>
          <c:extLst>
            <c:ext xmlns:c16="http://schemas.microsoft.com/office/drawing/2014/chart" uri="{C3380CC4-5D6E-409C-BE32-E72D297353CC}">
              <c16:uniqueId val="{00000002-76EB-4F06-92E5-FD627CD90DF0}"/>
            </c:ext>
          </c:extLst>
        </c:ser>
        <c:dLbls>
          <c:dLblPos val="inEnd"/>
          <c:showLegendKey val="0"/>
          <c:showVal val="1"/>
          <c:showCatName val="0"/>
          <c:showSerName val="0"/>
          <c:showPercent val="0"/>
          <c:showBubbleSize val="0"/>
        </c:dLbls>
        <c:gapWidth val="65"/>
        <c:axId val="110101375"/>
        <c:axId val="110101791"/>
      </c:barChart>
      <c:catAx>
        <c:axId val="11010137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0101791"/>
        <c:crosses val="autoZero"/>
        <c:auto val="1"/>
        <c:lblAlgn val="ctr"/>
        <c:lblOffset val="100"/>
        <c:noMultiLvlLbl val="0"/>
      </c:catAx>
      <c:valAx>
        <c:axId val="11010179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10101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Qualité Recherche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7708515602216385E-2"/>
          <c:y val="0.15515873015873019"/>
          <c:w val="0.91840259550889469"/>
          <c:h val="0.68242250968628926"/>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spPr>
                <a:solidFill>
                  <a:schemeClr val="lt1"/>
                </a:solidFill>
                <a:ln w="12700" cap="flat" cmpd="sng" algn="ctr">
                  <a:solidFill>
                    <a:schemeClr val="dk1"/>
                  </a:solidFill>
                  <a:prstDash val="solid"/>
                  <a:miter lim="800000"/>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380-482B-BEB8-F056791C913B}"/>
                </c:ext>
              </c:extLst>
            </c:dLbl>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Mauvaise</c:v>
                </c:pt>
                <c:pt idx="1">
                  <c:v>Neutre</c:v>
                </c:pt>
                <c:pt idx="2">
                  <c:v>Bonne </c:v>
                </c:pt>
                <c:pt idx="3">
                  <c:v>Tres bonne</c:v>
                </c:pt>
              </c:strCache>
            </c:strRef>
          </c:cat>
          <c:val>
            <c:numRef>
              <c:f>Sheet1!$B$2:$B$5</c:f>
              <c:numCache>
                <c:formatCode>###0</c:formatCode>
                <c:ptCount val="4"/>
                <c:pt idx="0">
                  <c:v>6</c:v>
                </c:pt>
                <c:pt idx="1">
                  <c:v>66</c:v>
                </c:pt>
                <c:pt idx="2">
                  <c:v>66</c:v>
                </c:pt>
                <c:pt idx="3">
                  <c:v>40</c:v>
                </c:pt>
              </c:numCache>
            </c:numRef>
          </c:val>
          <c:extLst>
            <c:ext xmlns:c16="http://schemas.microsoft.com/office/drawing/2014/chart" uri="{C3380CC4-5D6E-409C-BE32-E72D297353CC}">
              <c16:uniqueId val="{00000001-C380-482B-BEB8-F056791C913B}"/>
            </c:ext>
          </c:extLst>
        </c:ser>
        <c:dLbls>
          <c:dLblPos val="inEnd"/>
          <c:showLegendKey val="0"/>
          <c:showVal val="1"/>
          <c:showCatName val="0"/>
          <c:showSerName val="0"/>
          <c:showPercent val="0"/>
          <c:showBubbleSize val="0"/>
        </c:dLbls>
        <c:gapWidth val="65"/>
        <c:axId val="8745439"/>
        <c:axId val="8745855"/>
      </c:barChart>
      <c:catAx>
        <c:axId val="874543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745855"/>
        <c:crosses val="autoZero"/>
        <c:auto val="1"/>
        <c:lblAlgn val="ctr"/>
        <c:lblOffset val="100"/>
        <c:noMultiLvlLbl val="0"/>
      </c:catAx>
      <c:valAx>
        <c:axId val="8745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745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fr-FR" sz="1600"/>
              <a:t>Engagement dans la communauté</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3"/>
              <c:spPr>
                <a:solidFill>
                  <a:schemeClr val="accent4"/>
                </a:solidFill>
                <a:ln w="12700" cap="flat" cmpd="sng" algn="ctr">
                  <a:solidFill>
                    <a:schemeClr val="accent4">
                      <a:shade val="50000"/>
                    </a:schemeClr>
                  </a:solidFill>
                  <a:prstDash val="solid"/>
                  <a:miter lim="800000"/>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05E-463C-8C74-89C52AF113B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Pas du tout engagée</c:v>
                </c:pt>
                <c:pt idx="1">
                  <c:v>Peu engagé</c:v>
                </c:pt>
                <c:pt idx="2">
                  <c:v>Neutre</c:v>
                </c:pt>
                <c:pt idx="3">
                  <c:v>engagement</c:v>
                </c:pt>
                <c:pt idx="4">
                  <c:v>Tres engagée</c:v>
                </c:pt>
              </c:strCache>
            </c:strRef>
          </c:cat>
          <c:val>
            <c:numRef>
              <c:f>Sheet1!$B$2:$B$6</c:f>
              <c:numCache>
                <c:formatCode>###0</c:formatCode>
                <c:ptCount val="5"/>
                <c:pt idx="0">
                  <c:v>2</c:v>
                </c:pt>
                <c:pt idx="1">
                  <c:v>21</c:v>
                </c:pt>
                <c:pt idx="2">
                  <c:v>47</c:v>
                </c:pt>
                <c:pt idx="3">
                  <c:v>78</c:v>
                </c:pt>
                <c:pt idx="4">
                  <c:v>30</c:v>
                </c:pt>
              </c:numCache>
            </c:numRef>
          </c:val>
          <c:extLst>
            <c:ext xmlns:c16="http://schemas.microsoft.com/office/drawing/2014/chart" uri="{C3380CC4-5D6E-409C-BE32-E72D297353CC}">
              <c16:uniqueId val="{00000001-505E-463C-8C74-89C52AF113B1}"/>
            </c:ext>
          </c:extLst>
        </c:ser>
        <c:dLbls>
          <c:dLblPos val="inEnd"/>
          <c:showLegendKey val="0"/>
          <c:showVal val="1"/>
          <c:showCatName val="0"/>
          <c:showSerName val="0"/>
          <c:showPercent val="0"/>
          <c:showBubbleSize val="0"/>
        </c:dLbls>
        <c:gapWidth val="65"/>
        <c:axId val="1931237823"/>
        <c:axId val="1931240735"/>
      </c:barChart>
      <c:catAx>
        <c:axId val="19312378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31240735"/>
        <c:crosses val="autoZero"/>
        <c:auto val="1"/>
        <c:lblAlgn val="ctr"/>
        <c:lblOffset val="100"/>
        <c:noMultiLvlLbl val="0"/>
      </c:catAx>
      <c:valAx>
        <c:axId val="19312407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931237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98295-CE67-484E-9710-E8ED38F96952}" type="doc">
      <dgm:prSet loTypeId="urn:microsoft.com/office/officeart/2005/8/layout/list1" loCatId="list" qsTypeId="urn:microsoft.com/office/officeart/2005/8/quickstyle/simple5" qsCatId="simple" csTypeId="urn:microsoft.com/office/officeart/2005/8/colors/accent1_1" csCatId="accent1" phldr="1"/>
      <dgm:spPr/>
      <dgm:t>
        <a:bodyPr/>
        <a:lstStyle/>
        <a:p>
          <a:endParaRPr lang="en-US"/>
        </a:p>
      </dgm:t>
    </dgm:pt>
    <dgm:pt modelId="{96D44D05-777E-4C8D-8B1F-56F73EFA7BE4}">
      <dgm:prSet phldrT="[Text]" custT="1"/>
      <dgm:spPr/>
      <dgm:t>
        <a:bodyPr/>
        <a:lstStyle/>
        <a:p>
          <a:r>
            <a:rPr lang="fr-FR" sz="1400" dirty="0">
              <a:effectLst/>
              <a:latin typeface="Times New Roman" panose="02020603050405020304" pitchFamily="18" charset="0"/>
              <a:ea typeface="Times New Roman" panose="02020603050405020304" pitchFamily="18" charset="0"/>
              <a:cs typeface="Times New Roman" panose="02020603050405020304" pitchFamily="18" charset="0"/>
            </a:rPr>
            <a:t>Respectant des normes d’efficacité qui comprennent la meilleure utilisation et gestion des ressources et la productivité et la pertinence des activités. </a:t>
          </a:r>
          <a:endParaRPr lang="en-US" sz="1400" dirty="0"/>
        </a:p>
      </dgm:t>
    </dgm:pt>
    <dgm:pt modelId="{1BE6481D-B3CD-4E02-B960-3AEDC31ED1AD}" type="parTrans" cxnId="{CC950587-CE28-4D6E-9E2A-7F72C975D133}">
      <dgm:prSet/>
      <dgm:spPr/>
      <dgm:t>
        <a:bodyPr/>
        <a:lstStyle/>
        <a:p>
          <a:endParaRPr lang="en-US" sz="1400"/>
        </a:p>
      </dgm:t>
    </dgm:pt>
    <dgm:pt modelId="{BF51F777-0F04-4408-87BC-38CC11C39898}" type="sibTrans" cxnId="{CC950587-CE28-4D6E-9E2A-7F72C975D133}">
      <dgm:prSet/>
      <dgm:spPr/>
      <dgm:t>
        <a:bodyPr/>
        <a:lstStyle/>
        <a:p>
          <a:endParaRPr lang="en-US" sz="1400"/>
        </a:p>
      </dgm:t>
    </dgm:pt>
    <dgm:pt modelId="{924879E6-B44D-42A4-95FF-653331E38046}">
      <dgm:prSet phldrT="[Text]" custT="1"/>
      <dgm:spPr/>
      <dgm:t>
        <a:bodyPr/>
        <a:lstStyle/>
        <a:p>
          <a:r>
            <a:rPr lang="fr-FR" sz="1400">
              <a:effectLst/>
              <a:latin typeface="Times New Roman" panose="02020603050405020304" pitchFamily="18" charset="0"/>
              <a:ea typeface="Times New Roman" panose="02020603050405020304" pitchFamily="18" charset="0"/>
              <a:cs typeface="Times New Roman" panose="02020603050405020304" pitchFamily="18" charset="0"/>
            </a:rPr>
            <a:t>Assurant la satisfaction des parties prenantes</a:t>
          </a:r>
          <a:endParaRPr lang="en-US" sz="1400" dirty="0"/>
        </a:p>
      </dgm:t>
    </dgm:pt>
    <dgm:pt modelId="{539DA476-CFE4-405A-B0DB-93073AB6D3AA}" type="parTrans" cxnId="{4B8E3933-1D59-4680-A77C-6EA45FD3091B}">
      <dgm:prSet/>
      <dgm:spPr/>
      <dgm:t>
        <a:bodyPr/>
        <a:lstStyle/>
        <a:p>
          <a:endParaRPr lang="en-US" sz="1400"/>
        </a:p>
      </dgm:t>
    </dgm:pt>
    <dgm:pt modelId="{D8E9BF94-1590-4188-B78E-2CFF7D2F9D77}" type="sibTrans" cxnId="{4B8E3933-1D59-4680-A77C-6EA45FD3091B}">
      <dgm:prSet/>
      <dgm:spPr/>
      <dgm:t>
        <a:bodyPr/>
        <a:lstStyle/>
        <a:p>
          <a:endParaRPr lang="en-US" sz="1400"/>
        </a:p>
      </dgm:t>
    </dgm:pt>
    <dgm:pt modelId="{FD2D5505-A452-4B6E-9010-8C09F304FC62}">
      <dgm:prSet phldrT="[Text]" custT="1"/>
      <dgm:spPr/>
      <dgm:t>
        <a:bodyPr/>
        <a:lstStyle/>
        <a:p>
          <a:r>
            <a:rPr lang="fr-FR" sz="1400">
              <a:effectLst/>
              <a:latin typeface="Times New Roman" panose="02020603050405020304" pitchFamily="18" charset="0"/>
              <a:ea typeface="Times New Roman" panose="02020603050405020304" pitchFamily="18" charset="0"/>
              <a:cs typeface="Times New Roman" panose="02020603050405020304" pitchFamily="18" charset="0"/>
            </a:rPr>
            <a:t>Développant et mettant en œuvre des systèmes de mesure et de gestion destinés à fournir des informations sur le degré de performance atteint. </a:t>
          </a:r>
          <a:endParaRPr lang="en-US" sz="1400" dirty="0"/>
        </a:p>
      </dgm:t>
    </dgm:pt>
    <dgm:pt modelId="{DCF8A7BB-0082-4124-BE96-A748BAB67BA8}" type="parTrans" cxnId="{13C66A79-5CF9-4050-9A9D-BCA11C8F1FC8}">
      <dgm:prSet/>
      <dgm:spPr/>
      <dgm:t>
        <a:bodyPr/>
        <a:lstStyle/>
        <a:p>
          <a:endParaRPr lang="en-US" sz="1400"/>
        </a:p>
      </dgm:t>
    </dgm:pt>
    <dgm:pt modelId="{76C27C4A-AB71-4D3C-B4BD-2890FCA961DC}" type="sibTrans" cxnId="{13C66A79-5CF9-4050-9A9D-BCA11C8F1FC8}">
      <dgm:prSet/>
      <dgm:spPr/>
      <dgm:t>
        <a:bodyPr/>
        <a:lstStyle/>
        <a:p>
          <a:endParaRPr lang="en-US" sz="1400"/>
        </a:p>
      </dgm:t>
    </dgm:pt>
    <dgm:pt modelId="{6A18C26B-AB34-4E90-81DA-B70B0EBBD320}" type="pres">
      <dgm:prSet presAssocID="{EC298295-CE67-484E-9710-E8ED38F96952}" presName="linear" presStyleCnt="0">
        <dgm:presLayoutVars>
          <dgm:dir/>
          <dgm:animLvl val="lvl"/>
          <dgm:resizeHandles val="exact"/>
        </dgm:presLayoutVars>
      </dgm:prSet>
      <dgm:spPr/>
    </dgm:pt>
    <dgm:pt modelId="{E7D19E79-2EE9-4138-BC75-E4E0E98F765C}" type="pres">
      <dgm:prSet presAssocID="{96D44D05-777E-4C8D-8B1F-56F73EFA7BE4}" presName="parentLin" presStyleCnt="0"/>
      <dgm:spPr/>
    </dgm:pt>
    <dgm:pt modelId="{C3686A45-DAC9-4382-9780-ACB35EB022AC}" type="pres">
      <dgm:prSet presAssocID="{96D44D05-777E-4C8D-8B1F-56F73EFA7BE4}" presName="parentLeftMargin" presStyleLbl="node1" presStyleIdx="0" presStyleCnt="3"/>
      <dgm:spPr/>
    </dgm:pt>
    <dgm:pt modelId="{D9238B0B-F03D-4312-9DE6-4BB3E578E27C}" type="pres">
      <dgm:prSet presAssocID="{96D44D05-777E-4C8D-8B1F-56F73EFA7BE4}" presName="parentText" presStyleLbl="node1" presStyleIdx="0" presStyleCnt="3">
        <dgm:presLayoutVars>
          <dgm:chMax val="0"/>
          <dgm:bulletEnabled val="1"/>
        </dgm:presLayoutVars>
      </dgm:prSet>
      <dgm:spPr/>
    </dgm:pt>
    <dgm:pt modelId="{6586074A-60D0-412F-8355-0F4306EB65F6}" type="pres">
      <dgm:prSet presAssocID="{96D44D05-777E-4C8D-8B1F-56F73EFA7BE4}" presName="negativeSpace" presStyleCnt="0"/>
      <dgm:spPr/>
    </dgm:pt>
    <dgm:pt modelId="{7300872E-B290-49DF-9A6F-54FE1082FD2F}" type="pres">
      <dgm:prSet presAssocID="{96D44D05-777E-4C8D-8B1F-56F73EFA7BE4}" presName="childText" presStyleLbl="conFgAcc1" presStyleIdx="0" presStyleCnt="3">
        <dgm:presLayoutVars>
          <dgm:bulletEnabled val="1"/>
        </dgm:presLayoutVars>
      </dgm:prSet>
      <dgm:spPr/>
    </dgm:pt>
    <dgm:pt modelId="{6526FFB2-6CF8-4D7A-9599-4C3409F6D01B}" type="pres">
      <dgm:prSet presAssocID="{BF51F777-0F04-4408-87BC-38CC11C39898}" presName="spaceBetweenRectangles" presStyleCnt="0"/>
      <dgm:spPr/>
    </dgm:pt>
    <dgm:pt modelId="{346D6907-9FEA-4C30-801B-092B0F45405F}" type="pres">
      <dgm:prSet presAssocID="{924879E6-B44D-42A4-95FF-653331E38046}" presName="parentLin" presStyleCnt="0"/>
      <dgm:spPr/>
    </dgm:pt>
    <dgm:pt modelId="{22B734FB-792C-4311-861D-8E47A1003BEB}" type="pres">
      <dgm:prSet presAssocID="{924879E6-B44D-42A4-95FF-653331E38046}" presName="parentLeftMargin" presStyleLbl="node1" presStyleIdx="0" presStyleCnt="3"/>
      <dgm:spPr/>
    </dgm:pt>
    <dgm:pt modelId="{50FCF66C-4068-4ADD-8409-3BA11FC6090E}" type="pres">
      <dgm:prSet presAssocID="{924879E6-B44D-42A4-95FF-653331E38046}" presName="parentText" presStyleLbl="node1" presStyleIdx="1" presStyleCnt="3">
        <dgm:presLayoutVars>
          <dgm:chMax val="0"/>
          <dgm:bulletEnabled val="1"/>
        </dgm:presLayoutVars>
      </dgm:prSet>
      <dgm:spPr/>
    </dgm:pt>
    <dgm:pt modelId="{91CD8B82-E02E-4251-B41D-206B11550487}" type="pres">
      <dgm:prSet presAssocID="{924879E6-B44D-42A4-95FF-653331E38046}" presName="negativeSpace" presStyleCnt="0"/>
      <dgm:spPr/>
    </dgm:pt>
    <dgm:pt modelId="{2187AD36-94A8-4907-9F74-03D28ED7D286}" type="pres">
      <dgm:prSet presAssocID="{924879E6-B44D-42A4-95FF-653331E38046}" presName="childText" presStyleLbl="conFgAcc1" presStyleIdx="1" presStyleCnt="3">
        <dgm:presLayoutVars>
          <dgm:bulletEnabled val="1"/>
        </dgm:presLayoutVars>
      </dgm:prSet>
      <dgm:spPr/>
    </dgm:pt>
    <dgm:pt modelId="{7F8FA844-0DCD-4EEF-AC02-FC86AFDAEC31}" type="pres">
      <dgm:prSet presAssocID="{D8E9BF94-1590-4188-B78E-2CFF7D2F9D77}" presName="spaceBetweenRectangles" presStyleCnt="0"/>
      <dgm:spPr/>
    </dgm:pt>
    <dgm:pt modelId="{40C7DF1B-BBCD-4EFE-84AE-0A6E318C4E8B}" type="pres">
      <dgm:prSet presAssocID="{FD2D5505-A452-4B6E-9010-8C09F304FC62}" presName="parentLin" presStyleCnt="0"/>
      <dgm:spPr/>
    </dgm:pt>
    <dgm:pt modelId="{33B3996B-1132-43C7-9D2A-888628768FF2}" type="pres">
      <dgm:prSet presAssocID="{FD2D5505-A452-4B6E-9010-8C09F304FC62}" presName="parentLeftMargin" presStyleLbl="node1" presStyleIdx="1" presStyleCnt="3"/>
      <dgm:spPr/>
    </dgm:pt>
    <dgm:pt modelId="{EE158586-9FDC-4F1A-A388-D8D401B09F16}" type="pres">
      <dgm:prSet presAssocID="{FD2D5505-A452-4B6E-9010-8C09F304FC62}" presName="parentText" presStyleLbl="node1" presStyleIdx="2" presStyleCnt="3">
        <dgm:presLayoutVars>
          <dgm:chMax val="0"/>
          <dgm:bulletEnabled val="1"/>
        </dgm:presLayoutVars>
      </dgm:prSet>
      <dgm:spPr/>
    </dgm:pt>
    <dgm:pt modelId="{F13CD243-FB31-4857-A104-587C72E95C33}" type="pres">
      <dgm:prSet presAssocID="{FD2D5505-A452-4B6E-9010-8C09F304FC62}" presName="negativeSpace" presStyleCnt="0"/>
      <dgm:spPr/>
    </dgm:pt>
    <dgm:pt modelId="{0AAF6FB4-A87F-4A33-BAF9-BAC68495C0B2}" type="pres">
      <dgm:prSet presAssocID="{FD2D5505-A452-4B6E-9010-8C09F304FC62}" presName="childText" presStyleLbl="conFgAcc1" presStyleIdx="2" presStyleCnt="3">
        <dgm:presLayoutVars>
          <dgm:bulletEnabled val="1"/>
        </dgm:presLayoutVars>
      </dgm:prSet>
      <dgm:spPr/>
    </dgm:pt>
  </dgm:ptLst>
  <dgm:cxnLst>
    <dgm:cxn modelId="{4B8E3933-1D59-4680-A77C-6EA45FD3091B}" srcId="{EC298295-CE67-484E-9710-E8ED38F96952}" destId="{924879E6-B44D-42A4-95FF-653331E38046}" srcOrd="1" destOrd="0" parTransId="{539DA476-CFE4-405A-B0DB-93073AB6D3AA}" sibTransId="{D8E9BF94-1590-4188-B78E-2CFF7D2F9D77}"/>
    <dgm:cxn modelId="{66E6A238-BE3E-4A51-91F8-E8AEFD4FDB1A}" type="presOf" srcId="{96D44D05-777E-4C8D-8B1F-56F73EFA7BE4}" destId="{C3686A45-DAC9-4382-9780-ACB35EB022AC}" srcOrd="0" destOrd="0" presId="urn:microsoft.com/office/officeart/2005/8/layout/list1"/>
    <dgm:cxn modelId="{7DDCB15B-64A4-4997-8592-D57A3480EC35}" type="presOf" srcId="{924879E6-B44D-42A4-95FF-653331E38046}" destId="{22B734FB-792C-4311-861D-8E47A1003BEB}" srcOrd="0" destOrd="0" presId="urn:microsoft.com/office/officeart/2005/8/layout/list1"/>
    <dgm:cxn modelId="{13C66A79-5CF9-4050-9A9D-BCA11C8F1FC8}" srcId="{EC298295-CE67-484E-9710-E8ED38F96952}" destId="{FD2D5505-A452-4B6E-9010-8C09F304FC62}" srcOrd="2" destOrd="0" parTransId="{DCF8A7BB-0082-4124-BE96-A748BAB67BA8}" sibTransId="{76C27C4A-AB71-4D3C-B4BD-2890FCA961DC}"/>
    <dgm:cxn modelId="{CC950587-CE28-4D6E-9E2A-7F72C975D133}" srcId="{EC298295-CE67-484E-9710-E8ED38F96952}" destId="{96D44D05-777E-4C8D-8B1F-56F73EFA7BE4}" srcOrd="0" destOrd="0" parTransId="{1BE6481D-B3CD-4E02-B960-3AEDC31ED1AD}" sibTransId="{BF51F777-0F04-4408-87BC-38CC11C39898}"/>
    <dgm:cxn modelId="{99BED8AE-C74B-469D-9BA1-F7595F889012}" type="presOf" srcId="{924879E6-B44D-42A4-95FF-653331E38046}" destId="{50FCF66C-4068-4ADD-8409-3BA11FC6090E}" srcOrd="1" destOrd="0" presId="urn:microsoft.com/office/officeart/2005/8/layout/list1"/>
    <dgm:cxn modelId="{598460B3-F638-46AE-BEB4-9B99BF94527B}" type="presOf" srcId="{96D44D05-777E-4C8D-8B1F-56F73EFA7BE4}" destId="{D9238B0B-F03D-4312-9DE6-4BB3E578E27C}" srcOrd="1" destOrd="0" presId="urn:microsoft.com/office/officeart/2005/8/layout/list1"/>
    <dgm:cxn modelId="{CFC15EB4-3B3C-492D-B9F9-BEDBC57F444D}" type="presOf" srcId="{FD2D5505-A452-4B6E-9010-8C09F304FC62}" destId="{33B3996B-1132-43C7-9D2A-888628768FF2}" srcOrd="0" destOrd="0" presId="urn:microsoft.com/office/officeart/2005/8/layout/list1"/>
    <dgm:cxn modelId="{522CBCB8-35BB-4C88-A6BC-475CD9358DC5}" type="presOf" srcId="{FD2D5505-A452-4B6E-9010-8C09F304FC62}" destId="{EE158586-9FDC-4F1A-A388-D8D401B09F16}" srcOrd="1" destOrd="0" presId="urn:microsoft.com/office/officeart/2005/8/layout/list1"/>
    <dgm:cxn modelId="{45E3B9FF-9341-4019-AA80-85D2A2F7D80F}" type="presOf" srcId="{EC298295-CE67-484E-9710-E8ED38F96952}" destId="{6A18C26B-AB34-4E90-81DA-B70B0EBBD320}" srcOrd="0" destOrd="0" presId="urn:microsoft.com/office/officeart/2005/8/layout/list1"/>
    <dgm:cxn modelId="{D6BA810B-1CE1-44A6-8F3D-10D6D6F94E07}" type="presParOf" srcId="{6A18C26B-AB34-4E90-81DA-B70B0EBBD320}" destId="{E7D19E79-2EE9-4138-BC75-E4E0E98F765C}" srcOrd="0" destOrd="0" presId="urn:microsoft.com/office/officeart/2005/8/layout/list1"/>
    <dgm:cxn modelId="{2CF11BCC-1B86-43C9-835B-98873BBD7FAA}" type="presParOf" srcId="{E7D19E79-2EE9-4138-BC75-E4E0E98F765C}" destId="{C3686A45-DAC9-4382-9780-ACB35EB022AC}" srcOrd="0" destOrd="0" presId="urn:microsoft.com/office/officeart/2005/8/layout/list1"/>
    <dgm:cxn modelId="{5F5C2136-CC65-4D11-A647-24C9E4E84108}" type="presParOf" srcId="{E7D19E79-2EE9-4138-BC75-E4E0E98F765C}" destId="{D9238B0B-F03D-4312-9DE6-4BB3E578E27C}" srcOrd="1" destOrd="0" presId="urn:microsoft.com/office/officeart/2005/8/layout/list1"/>
    <dgm:cxn modelId="{EC3AC5DF-22F8-4E82-900A-F4C2FBEAE22A}" type="presParOf" srcId="{6A18C26B-AB34-4E90-81DA-B70B0EBBD320}" destId="{6586074A-60D0-412F-8355-0F4306EB65F6}" srcOrd="1" destOrd="0" presId="urn:microsoft.com/office/officeart/2005/8/layout/list1"/>
    <dgm:cxn modelId="{8868C9F2-F533-4881-8B7E-2FF9BD1E9884}" type="presParOf" srcId="{6A18C26B-AB34-4E90-81DA-B70B0EBBD320}" destId="{7300872E-B290-49DF-9A6F-54FE1082FD2F}" srcOrd="2" destOrd="0" presId="urn:microsoft.com/office/officeart/2005/8/layout/list1"/>
    <dgm:cxn modelId="{C8E62B25-4FA9-48B3-8BC2-2014599F9A40}" type="presParOf" srcId="{6A18C26B-AB34-4E90-81DA-B70B0EBBD320}" destId="{6526FFB2-6CF8-4D7A-9599-4C3409F6D01B}" srcOrd="3" destOrd="0" presId="urn:microsoft.com/office/officeart/2005/8/layout/list1"/>
    <dgm:cxn modelId="{93E650C4-4C18-45C4-8B54-E42B400236B0}" type="presParOf" srcId="{6A18C26B-AB34-4E90-81DA-B70B0EBBD320}" destId="{346D6907-9FEA-4C30-801B-092B0F45405F}" srcOrd="4" destOrd="0" presId="urn:microsoft.com/office/officeart/2005/8/layout/list1"/>
    <dgm:cxn modelId="{7682F840-BE4F-4E46-83B6-4F344BAD498A}" type="presParOf" srcId="{346D6907-9FEA-4C30-801B-092B0F45405F}" destId="{22B734FB-792C-4311-861D-8E47A1003BEB}" srcOrd="0" destOrd="0" presId="urn:microsoft.com/office/officeart/2005/8/layout/list1"/>
    <dgm:cxn modelId="{E315CA6C-DA2A-417A-B2BF-1300500159F5}" type="presParOf" srcId="{346D6907-9FEA-4C30-801B-092B0F45405F}" destId="{50FCF66C-4068-4ADD-8409-3BA11FC6090E}" srcOrd="1" destOrd="0" presId="urn:microsoft.com/office/officeart/2005/8/layout/list1"/>
    <dgm:cxn modelId="{15C6141F-3810-4BA6-AAC8-69BE9C8E1E8E}" type="presParOf" srcId="{6A18C26B-AB34-4E90-81DA-B70B0EBBD320}" destId="{91CD8B82-E02E-4251-B41D-206B11550487}" srcOrd="5" destOrd="0" presId="urn:microsoft.com/office/officeart/2005/8/layout/list1"/>
    <dgm:cxn modelId="{F9785D20-90F2-4AE7-A1BC-BBBFFCD7965D}" type="presParOf" srcId="{6A18C26B-AB34-4E90-81DA-B70B0EBBD320}" destId="{2187AD36-94A8-4907-9F74-03D28ED7D286}" srcOrd="6" destOrd="0" presId="urn:microsoft.com/office/officeart/2005/8/layout/list1"/>
    <dgm:cxn modelId="{ECF56D5E-1134-409B-B47E-455F802B460E}" type="presParOf" srcId="{6A18C26B-AB34-4E90-81DA-B70B0EBBD320}" destId="{7F8FA844-0DCD-4EEF-AC02-FC86AFDAEC31}" srcOrd="7" destOrd="0" presId="urn:microsoft.com/office/officeart/2005/8/layout/list1"/>
    <dgm:cxn modelId="{E115D163-C7EC-417B-A11E-475E54EA49A7}" type="presParOf" srcId="{6A18C26B-AB34-4E90-81DA-B70B0EBBD320}" destId="{40C7DF1B-BBCD-4EFE-84AE-0A6E318C4E8B}" srcOrd="8" destOrd="0" presId="urn:microsoft.com/office/officeart/2005/8/layout/list1"/>
    <dgm:cxn modelId="{A830E5AB-427B-4874-9C9F-8DD9B134B243}" type="presParOf" srcId="{40C7DF1B-BBCD-4EFE-84AE-0A6E318C4E8B}" destId="{33B3996B-1132-43C7-9D2A-888628768FF2}" srcOrd="0" destOrd="0" presId="urn:microsoft.com/office/officeart/2005/8/layout/list1"/>
    <dgm:cxn modelId="{5E2A54FD-623F-432A-977B-9052327C2AC3}" type="presParOf" srcId="{40C7DF1B-BBCD-4EFE-84AE-0A6E318C4E8B}" destId="{EE158586-9FDC-4F1A-A388-D8D401B09F16}" srcOrd="1" destOrd="0" presId="urn:microsoft.com/office/officeart/2005/8/layout/list1"/>
    <dgm:cxn modelId="{0B07D352-238B-4238-A02F-DE6E74C7DAF1}" type="presParOf" srcId="{6A18C26B-AB34-4E90-81DA-B70B0EBBD320}" destId="{F13CD243-FB31-4857-A104-587C72E95C33}" srcOrd="9" destOrd="0" presId="urn:microsoft.com/office/officeart/2005/8/layout/list1"/>
    <dgm:cxn modelId="{279D8B10-EFBD-4340-A66C-3B936BD88EFB}" type="presParOf" srcId="{6A18C26B-AB34-4E90-81DA-B70B0EBBD320}" destId="{0AAF6FB4-A87F-4A33-BAF9-BAC68495C0B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0872E-B290-49DF-9A6F-54FE1082FD2F}">
      <dsp:nvSpPr>
        <dsp:cNvPr id="0" name=""/>
        <dsp:cNvSpPr/>
      </dsp:nvSpPr>
      <dsp:spPr>
        <a:xfrm>
          <a:off x="0" y="370411"/>
          <a:ext cx="6096000" cy="630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9238B0B-F03D-4312-9DE6-4BB3E578E27C}">
      <dsp:nvSpPr>
        <dsp:cNvPr id="0" name=""/>
        <dsp:cNvSpPr/>
      </dsp:nvSpPr>
      <dsp:spPr>
        <a:xfrm>
          <a:off x="304800" y="1411"/>
          <a:ext cx="4267200" cy="73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fr-FR" sz="1400" kern="1200" dirty="0">
              <a:effectLst/>
              <a:latin typeface="Times New Roman" panose="02020603050405020304" pitchFamily="18" charset="0"/>
              <a:ea typeface="Times New Roman" panose="02020603050405020304" pitchFamily="18" charset="0"/>
              <a:cs typeface="Times New Roman" panose="02020603050405020304" pitchFamily="18" charset="0"/>
            </a:rPr>
            <a:t>Respectant des normes d’efficacité qui comprennent la meilleure utilisation et gestion des ressources et la productivité et la pertinence des activités. </a:t>
          </a:r>
          <a:endParaRPr lang="en-US" sz="1400" kern="1200" dirty="0"/>
        </a:p>
      </dsp:txBody>
      <dsp:txXfrm>
        <a:off x="340826" y="37437"/>
        <a:ext cx="4195148" cy="665948"/>
      </dsp:txXfrm>
    </dsp:sp>
    <dsp:sp modelId="{2187AD36-94A8-4907-9F74-03D28ED7D286}">
      <dsp:nvSpPr>
        <dsp:cNvPr id="0" name=""/>
        <dsp:cNvSpPr/>
      </dsp:nvSpPr>
      <dsp:spPr>
        <a:xfrm>
          <a:off x="0" y="1504411"/>
          <a:ext cx="6096000" cy="630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0FCF66C-4068-4ADD-8409-3BA11FC6090E}">
      <dsp:nvSpPr>
        <dsp:cNvPr id="0" name=""/>
        <dsp:cNvSpPr/>
      </dsp:nvSpPr>
      <dsp:spPr>
        <a:xfrm>
          <a:off x="304800" y="1135411"/>
          <a:ext cx="4267200" cy="73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fr-FR" sz="1400" kern="1200">
              <a:effectLst/>
              <a:latin typeface="Times New Roman" panose="02020603050405020304" pitchFamily="18" charset="0"/>
              <a:ea typeface="Times New Roman" panose="02020603050405020304" pitchFamily="18" charset="0"/>
              <a:cs typeface="Times New Roman" panose="02020603050405020304" pitchFamily="18" charset="0"/>
            </a:rPr>
            <a:t>Assurant la satisfaction des parties prenantes</a:t>
          </a:r>
          <a:endParaRPr lang="en-US" sz="1400" kern="1200" dirty="0"/>
        </a:p>
      </dsp:txBody>
      <dsp:txXfrm>
        <a:off x="340826" y="1171437"/>
        <a:ext cx="4195148" cy="665948"/>
      </dsp:txXfrm>
    </dsp:sp>
    <dsp:sp modelId="{0AAF6FB4-A87F-4A33-BAF9-BAC68495C0B2}">
      <dsp:nvSpPr>
        <dsp:cNvPr id="0" name=""/>
        <dsp:cNvSpPr/>
      </dsp:nvSpPr>
      <dsp:spPr>
        <a:xfrm>
          <a:off x="0" y="2638411"/>
          <a:ext cx="6096000" cy="6300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E158586-9FDC-4F1A-A388-D8D401B09F16}">
      <dsp:nvSpPr>
        <dsp:cNvPr id="0" name=""/>
        <dsp:cNvSpPr/>
      </dsp:nvSpPr>
      <dsp:spPr>
        <a:xfrm>
          <a:off x="304800" y="2269411"/>
          <a:ext cx="4267200" cy="7380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fr-FR" sz="1400" kern="1200">
              <a:effectLst/>
              <a:latin typeface="Times New Roman" panose="02020603050405020304" pitchFamily="18" charset="0"/>
              <a:ea typeface="Times New Roman" panose="02020603050405020304" pitchFamily="18" charset="0"/>
              <a:cs typeface="Times New Roman" panose="02020603050405020304" pitchFamily="18" charset="0"/>
            </a:rPr>
            <a:t>Développant et mettant en œuvre des systèmes de mesure et de gestion destinés à fournir des informations sur le degré de performance atteint. </a:t>
          </a:r>
          <a:endParaRPr lang="en-US" sz="1400" kern="1200" dirty="0"/>
        </a:p>
      </dsp:txBody>
      <dsp:txXfrm>
        <a:off x="340826" y="2305437"/>
        <a:ext cx="419514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0.39678</cdr:x>
      <cdr:y>0.60491</cdr:y>
    </cdr:from>
    <cdr:to>
      <cdr:x>0.60626</cdr:x>
      <cdr:y>0.67644</cdr:y>
    </cdr:to>
    <cdr:sp macro="" textlink="">
      <cdr:nvSpPr>
        <cdr:cNvPr id="2" name="Rectangle: Rounded Corners 1">
          <a:extLst xmlns:a="http://schemas.openxmlformats.org/drawingml/2006/main">
            <a:ext uri="{FF2B5EF4-FFF2-40B4-BE49-F238E27FC236}">
              <a16:creationId xmlns:a16="http://schemas.microsoft.com/office/drawing/2014/main" id="{8E49B5EE-51DB-B744-8EF0-8E822017828C}"/>
            </a:ext>
          </a:extLst>
        </cdr:cNvPr>
        <cdr:cNvSpPr/>
      </cdr:nvSpPr>
      <cdr:spPr>
        <a:xfrm xmlns:a="http://schemas.openxmlformats.org/drawingml/2006/main">
          <a:off x="1814078" y="2396895"/>
          <a:ext cx="957722" cy="283425"/>
        </a:xfrm>
        <a:prstGeom xmlns:a="http://schemas.openxmlformats.org/drawingml/2006/main" prst="round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t>p &lt; 0.05</a:t>
          </a:r>
        </a:p>
      </cdr:txBody>
    </cdr:sp>
  </cdr:relSizeAnchor>
</c:userShapes>
</file>

<file path=ppt/drawings/drawing2.xml><?xml version="1.0" encoding="utf-8"?>
<c:userShapes xmlns:c="http://schemas.openxmlformats.org/drawingml/2006/chart">
  <cdr:relSizeAnchor xmlns:cdr="http://schemas.openxmlformats.org/drawingml/2006/chartDrawing">
    <cdr:from>
      <cdr:x>0.73738</cdr:x>
      <cdr:y>0.67067</cdr:y>
    </cdr:from>
    <cdr:to>
      <cdr:x>0.93738</cdr:x>
      <cdr:y>0.79845</cdr:y>
    </cdr:to>
    <cdr:sp macro="" textlink="">
      <cdr:nvSpPr>
        <cdr:cNvPr id="2" name="Rectangle: Rounded Corners 1"/>
        <cdr:cNvSpPr/>
      </cdr:nvSpPr>
      <cdr:spPr>
        <a:xfrm xmlns:a="http://schemas.openxmlformats.org/drawingml/2006/main">
          <a:off x="3371289" y="1839787"/>
          <a:ext cx="914400" cy="350520"/>
        </a:xfrm>
        <a:prstGeom xmlns:a="http://schemas.openxmlformats.org/drawingml/2006/main" prst="round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pPr marL="0" marR="0" algn="ctr">
            <a:lnSpc>
              <a:spcPct val="107000"/>
            </a:lnSpc>
            <a:spcBef>
              <a:spcPts val="0"/>
            </a:spcBef>
            <a:spcAft>
              <a:spcPts val="800"/>
            </a:spcAft>
          </a:pPr>
          <a:r>
            <a:rPr lang="en-US" sz="1100" kern="100">
              <a:effectLst/>
              <a:ea typeface="Calibri" panose="020F0502020204030204" pitchFamily="34" charset="0"/>
              <a:cs typeface="Arial" panose="020B0604020202020204" pitchFamily="34" charset="0"/>
            </a:rPr>
            <a:t>P &lt; 0.05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25" cy="496701"/>
          </a:xfrm>
          <a:prstGeom prst="rect">
            <a:avLst/>
          </a:prstGeom>
        </p:spPr>
        <p:txBody>
          <a:bodyPr vert="horz" lIns="83786" tIns="41893" rIns="83786" bIns="41893" rtlCol="0"/>
          <a:lstStyle>
            <a:lvl1pPr algn="l" defTabSz="373416">
              <a:defRPr sz="1100"/>
            </a:lvl1pPr>
          </a:lstStyle>
          <a:p>
            <a:pPr>
              <a:defRPr/>
            </a:pPr>
            <a:endParaRPr lang="fr-FR"/>
          </a:p>
        </p:txBody>
      </p:sp>
      <p:sp>
        <p:nvSpPr>
          <p:cNvPr id="3" name="Espace réservé de la date 2"/>
          <p:cNvSpPr>
            <a:spLocks noGrp="1"/>
          </p:cNvSpPr>
          <p:nvPr>
            <p:ph type="dt" sz="quarter" idx="1"/>
          </p:nvPr>
        </p:nvSpPr>
        <p:spPr>
          <a:xfrm>
            <a:off x="3849923" y="0"/>
            <a:ext cx="2946325" cy="496701"/>
          </a:xfrm>
          <a:prstGeom prst="rect">
            <a:avLst/>
          </a:prstGeom>
        </p:spPr>
        <p:txBody>
          <a:bodyPr vert="horz" lIns="83786" tIns="41893" rIns="83786" bIns="41893" rtlCol="0"/>
          <a:lstStyle>
            <a:lvl1pPr algn="r" defTabSz="373416">
              <a:defRPr sz="1100"/>
            </a:lvl1pPr>
          </a:lstStyle>
          <a:p>
            <a:pPr>
              <a:defRPr/>
            </a:pPr>
            <a:fld id="{701760BD-D9F3-E14D-B033-3D655A1F93B6}" type="datetimeFigureOut">
              <a:rPr lang="fr-FR"/>
              <a:pPr>
                <a:defRPr/>
              </a:pPr>
              <a:t>14/09/2023</a:t>
            </a:fld>
            <a:endParaRPr lang="fr-FR"/>
          </a:p>
        </p:txBody>
      </p:sp>
      <p:sp>
        <p:nvSpPr>
          <p:cNvPr id="4" name="Espace réservé du pied de page 3"/>
          <p:cNvSpPr>
            <a:spLocks noGrp="1"/>
          </p:cNvSpPr>
          <p:nvPr>
            <p:ph type="ftr" sz="quarter" idx="2"/>
          </p:nvPr>
        </p:nvSpPr>
        <p:spPr>
          <a:xfrm>
            <a:off x="0" y="9428464"/>
            <a:ext cx="2946325" cy="496700"/>
          </a:xfrm>
          <a:prstGeom prst="rect">
            <a:avLst/>
          </a:prstGeom>
        </p:spPr>
        <p:txBody>
          <a:bodyPr vert="horz" lIns="83786" tIns="41893" rIns="83786" bIns="41893" rtlCol="0" anchor="b"/>
          <a:lstStyle>
            <a:lvl1pPr algn="l" defTabSz="373416">
              <a:defRPr sz="1100"/>
            </a:lvl1pPr>
          </a:lstStyle>
          <a:p>
            <a:pPr>
              <a:defRPr/>
            </a:pPr>
            <a:endParaRPr lang="fr-FR"/>
          </a:p>
        </p:txBody>
      </p:sp>
      <p:sp>
        <p:nvSpPr>
          <p:cNvPr id="5" name="Espace réservé du numéro de diapositive 4"/>
          <p:cNvSpPr>
            <a:spLocks noGrp="1"/>
          </p:cNvSpPr>
          <p:nvPr>
            <p:ph type="sldNum" sz="quarter" idx="3"/>
          </p:nvPr>
        </p:nvSpPr>
        <p:spPr>
          <a:xfrm>
            <a:off x="3849923" y="9428464"/>
            <a:ext cx="2946325" cy="496700"/>
          </a:xfrm>
          <a:prstGeom prst="rect">
            <a:avLst/>
          </a:prstGeom>
        </p:spPr>
        <p:txBody>
          <a:bodyPr vert="horz" lIns="83786" tIns="41893" rIns="83786" bIns="41893" rtlCol="0" anchor="b"/>
          <a:lstStyle>
            <a:lvl1pPr algn="r" defTabSz="373416">
              <a:defRPr sz="1100"/>
            </a:lvl1pPr>
          </a:lstStyle>
          <a:p>
            <a:pPr>
              <a:defRPr/>
            </a:pPr>
            <a:fld id="{3441B7F7-7427-1F4F-95E8-EBB75FE907A9}" type="slidenum">
              <a:rPr lang="fr-FR"/>
              <a:pPr>
                <a:defRPr/>
              </a:pPr>
              <a:t>‹#›</a:t>
            </a:fld>
            <a:endParaRPr lang="fr-FR"/>
          </a:p>
        </p:txBody>
      </p:sp>
    </p:spTree>
    <p:extLst>
      <p:ext uri="{BB962C8B-B14F-4D97-AF65-F5344CB8AC3E}">
        <p14:creationId xmlns:p14="http://schemas.microsoft.com/office/powerpoint/2010/main" val="3219415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86" tIns="41893" rIns="83786" bIns="41893" anchor="ctr"/>
          <a:lstStyle/>
          <a:p>
            <a:pPr defTabSz="373416">
              <a:defRPr/>
            </a:pPr>
            <a:endParaRPr lang="fr-FR">
              <a:cs typeface="+mn-cs"/>
            </a:endParaRPr>
          </a:p>
        </p:txBody>
      </p:sp>
      <p:sp>
        <p:nvSpPr>
          <p:cNvPr id="5123" name="Rectangle 2"/>
          <p:cNvSpPr>
            <a:spLocks noGrp="1" noRot="1" noChangeAspect="1" noChangeArrowheads="1"/>
          </p:cNvSpPr>
          <p:nvPr>
            <p:ph type="sldImg"/>
          </p:nvPr>
        </p:nvSpPr>
        <p:spPr bwMode="auto">
          <a:xfrm>
            <a:off x="917575" y="754063"/>
            <a:ext cx="4959350" cy="371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3075" name="Rectangle 3"/>
          <p:cNvSpPr>
            <a:spLocks noGrp="1" noChangeArrowheads="1"/>
          </p:cNvSpPr>
          <p:nvPr>
            <p:ph type="body"/>
          </p:nvPr>
        </p:nvSpPr>
        <p:spPr bwMode="auto">
          <a:xfrm>
            <a:off x="679482" y="4714970"/>
            <a:ext cx="5435856" cy="446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noProof="0"/>
          </a:p>
        </p:txBody>
      </p:sp>
      <p:sp>
        <p:nvSpPr>
          <p:cNvPr id="3076" name="Rectangle 4"/>
          <p:cNvSpPr>
            <a:spLocks noGrp="1" noChangeArrowheads="1"/>
          </p:cNvSpPr>
          <p:nvPr>
            <p:ph type="hdr"/>
          </p:nvPr>
        </p:nvSpPr>
        <p:spPr bwMode="auto">
          <a:xfrm>
            <a:off x="0" y="0"/>
            <a:ext cx="2947753" cy="493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373416">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pitchFamily="18" charset="0"/>
                <a:ea typeface="+mn-ea"/>
                <a:cs typeface="+mn-cs"/>
              </a:defRPr>
            </a:lvl1pPr>
          </a:lstStyle>
          <a:p>
            <a:pPr>
              <a:defRPr/>
            </a:pPr>
            <a:endParaRPr lang="fr-FR"/>
          </a:p>
        </p:txBody>
      </p:sp>
      <p:sp>
        <p:nvSpPr>
          <p:cNvPr id="3077" name="Rectangle 5"/>
          <p:cNvSpPr>
            <a:spLocks noGrp="1" noChangeArrowheads="1"/>
          </p:cNvSpPr>
          <p:nvPr>
            <p:ph type="dt"/>
          </p:nvPr>
        </p:nvSpPr>
        <p:spPr bwMode="auto">
          <a:xfrm>
            <a:off x="3847068" y="0"/>
            <a:ext cx="2947752" cy="493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373416">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pitchFamily="18" charset="0"/>
                <a:ea typeface="+mn-ea"/>
                <a:cs typeface="+mn-cs"/>
              </a:defRPr>
            </a:lvl1pPr>
          </a:lstStyle>
          <a:p>
            <a:pPr>
              <a:defRPr/>
            </a:pPr>
            <a:endParaRPr lang="fr-FR"/>
          </a:p>
        </p:txBody>
      </p:sp>
      <p:sp>
        <p:nvSpPr>
          <p:cNvPr id="3078" name="Rectangle 6"/>
          <p:cNvSpPr>
            <a:spLocks noGrp="1" noChangeArrowheads="1"/>
          </p:cNvSpPr>
          <p:nvPr>
            <p:ph type="ftr"/>
          </p:nvPr>
        </p:nvSpPr>
        <p:spPr bwMode="auto">
          <a:xfrm>
            <a:off x="0" y="9429938"/>
            <a:ext cx="2947753" cy="493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373416">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pitchFamily="18" charset="0"/>
                <a:ea typeface="+mn-ea"/>
                <a:cs typeface="+mn-cs"/>
              </a:defRPr>
            </a:lvl1pPr>
          </a:lstStyle>
          <a:p>
            <a:pPr>
              <a:defRPr/>
            </a:pPr>
            <a:endParaRPr lang="fr-FR"/>
          </a:p>
        </p:txBody>
      </p:sp>
      <p:sp>
        <p:nvSpPr>
          <p:cNvPr id="3079" name="Rectangle 7"/>
          <p:cNvSpPr>
            <a:spLocks noGrp="1" noChangeArrowheads="1"/>
          </p:cNvSpPr>
          <p:nvPr>
            <p:ph type="sldNum"/>
          </p:nvPr>
        </p:nvSpPr>
        <p:spPr bwMode="auto">
          <a:xfrm>
            <a:off x="3847068" y="9429938"/>
            <a:ext cx="2947752" cy="493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373416">
              <a:buClrTx/>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300">
                <a:solidFill>
                  <a:srgbClr val="000000"/>
                </a:solidFill>
                <a:latin typeface="Times New Roman" charset="0"/>
                <a:cs typeface="+mn-cs"/>
              </a:defRPr>
            </a:lvl1pPr>
          </a:lstStyle>
          <a:p>
            <a:pPr>
              <a:defRPr/>
            </a:pPr>
            <a:fld id="{F183704C-A0BC-6E45-8845-F8736B9214A6}" type="slidenum">
              <a:rPr lang="fr-FR"/>
              <a:pPr>
                <a:defRPr/>
              </a:pPr>
              <a:t>‹#›</a:t>
            </a:fld>
            <a:endParaRPr lang="fr-FR"/>
          </a:p>
        </p:txBody>
      </p:sp>
    </p:spTree>
    <p:extLst>
      <p:ext uri="{BB962C8B-B14F-4D97-AF65-F5344CB8AC3E}">
        <p14:creationId xmlns:p14="http://schemas.microsoft.com/office/powerpoint/2010/main" val="3801366844"/>
      </p:ext>
    </p:extLst>
  </p:cSld>
  <p:clrMap bg1="lt1" tx1="dk1" bg2="lt2" tx2="dk2" accent1="accent1" accent2="accent2" accent3="accent3" accent4="accent4" accent5="accent5" accent6="accent6" hlink="hlink" folHlink="folHlink"/>
  <p:hf hdr="0" ftr="0" dt="0"/>
  <p:notesStyle>
    <a:lvl1pPr algn="l" defTabSz="406400" rtl="0" eaLnBrk="0" fontAlgn="base" hangingPunct="0">
      <a:spcBef>
        <a:spcPct val="30000"/>
      </a:spcBef>
      <a:spcAft>
        <a:spcPct val="0"/>
      </a:spcAft>
      <a:buClr>
        <a:srgbClr val="000000"/>
      </a:buClr>
      <a:buSzPct val="100000"/>
      <a:buFont typeface="Times New Roman" charset="0"/>
      <a:defRPr sz="1100" kern="1200">
        <a:solidFill>
          <a:srgbClr val="000000"/>
        </a:solidFill>
        <a:latin typeface="Times New Roman" pitchFamily="18" charset="0"/>
        <a:ea typeface="ＭＳ Ｐゴシック" charset="0"/>
        <a:cs typeface="ＭＳ Ｐゴシック" charset="0"/>
      </a:defRPr>
    </a:lvl1pPr>
    <a:lvl2pPr marL="742950" indent="-285750" algn="l" defTabSz="406400" rtl="0" eaLnBrk="0" fontAlgn="base" hangingPunct="0">
      <a:spcBef>
        <a:spcPct val="30000"/>
      </a:spcBef>
      <a:spcAft>
        <a:spcPct val="0"/>
      </a:spcAft>
      <a:buClr>
        <a:srgbClr val="000000"/>
      </a:buClr>
      <a:buSzPct val="100000"/>
      <a:buFont typeface="Times New Roman" charset="0"/>
      <a:defRPr sz="1100" kern="1200">
        <a:solidFill>
          <a:srgbClr val="000000"/>
        </a:solidFill>
        <a:latin typeface="Times New Roman" pitchFamily="18" charset="0"/>
        <a:ea typeface="ＭＳ Ｐゴシック" charset="0"/>
        <a:cs typeface="+mn-cs"/>
      </a:defRPr>
    </a:lvl2pPr>
    <a:lvl3pPr marL="1143000" indent="-228600" algn="l" defTabSz="406400" rtl="0" eaLnBrk="0" fontAlgn="base" hangingPunct="0">
      <a:spcBef>
        <a:spcPct val="30000"/>
      </a:spcBef>
      <a:spcAft>
        <a:spcPct val="0"/>
      </a:spcAft>
      <a:buClr>
        <a:srgbClr val="000000"/>
      </a:buClr>
      <a:buSzPct val="100000"/>
      <a:buFont typeface="Times New Roman" charset="0"/>
      <a:defRPr sz="1100" kern="1200">
        <a:solidFill>
          <a:srgbClr val="000000"/>
        </a:solidFill>
        <a:latin typeface="Times New Roman" pitchFamily="18" charset="0"/>
        <a:ea typeface="ＭＳ Ｐゴシック" charset="0"/>
        <a:cs typeface="+mn-cs"/>
      </a:defRPr>
    </a:lvl3pPr>
    <a:lvl4pPr marL="1600200" indent="-228600" algn="l" defTabSz="406400" rtl="0" eaLnBrk="0" fontAlgn="base" hangingPunct="0">
      <a:spcBef>
        <a:spcPct val="30000"/>
      </a:spcBef>
      <a:spcAft>
        <a:spcPct val="0"/>
      </a:spcAft>
      <a:buClr>
        <a:srgbClr val="000000"/>
      </a:buClr>
      <a:buSzPct val="100000"/>
      <a:buFont typeface="Times New Roman" charset="0"/>
      <a:defRPr sz="1100" kern="1200">
        <a:solidFill>
          <a:srgbClr val="000000"/>
        </a:solidFill>
        <a:latin typeface="Times New Roman" pitchFamily="18" charset="0"/>
        <a:ea typeface="ＭＳ Ｐゴシック" charset="0"/>
        <a:cs typeface="+mn-cs"/>
      </a:defRPr>
    </a:lvl4pPr>
    <a:lvl5pPr marL="2057400" indent="-228600" algn="l" defTabSz="406400" rtl="0" eaLnBrk="0" fontAlgn="base" hangingPunct="0">
      <a:spcBef>
        <a:spcPct val="30000"/>
      </a:spcBef>
      <a:spcAft>
        <a:spcPct val="0"/>
      </a:spcAft>
      <a:buClr>
        <a:srgbClr val="000000"/>
      </a:buClr>
      <a:buSzPct val="100000"/>
      <a:buFont typeface="Times New Roman" charset="0"/>
      <a:defRPr sz="1100" kern="1200">
        <a:solidFill>
          <a:srgbClr val="000000"/>
        </a:solidFill>
        <a:latin typeface="Times New Roman" pitchFamily="18" charset="0"/>
        <a:ea typeface="ＭＳ Ｐゴシック" charset="0"/>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1pPr>
            <a:lvl2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2pPr>
            <a:lvl3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3pPr>
            <a:lvl4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4pPr>
            <a:lvl5pPr eaLnBrk="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5pPr>
            <a:lvl6pPr marL="2304128" indent="-209466" defTabSz="411660" eaLnBrk="0" fontAlgn="base" hangingPunct="0">
              <a:lnSpc>
                <a:spcPct val="93000"/>
              </a:lnSpc>
              <a:spcBef>
                <a:spcPct val="0"/>
              </a:spcBef>
              <a:spcAft>
                <a:spcPct val="0"/>
              </a:spcAft>
              <a:buClr>
                <a:srgbClr val="000000"/>
              </a:buClr>
              <a:buSzPct val="100000"/>
              <a:buFont typeface="Times New Roman"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6pPr>
            <a:lvl7pPr marL="2723060" indent="-209466" defTabSz="411660" eaLnBrk="0" fontAlgn="base" hangingPunct="0">
              <a:lnSpc>
                <a:spcPct val="93000"/>
              </a:lnSpc>
              <a:spcBef>
                <a:spcPct val="0"/>
              </a:spcBef>
              <a:spcAft>
                <a:spcPct val="0"/>
              </a:spcAft>
              <a:buClr>
                <a:srgbClr val="000000"/>
              </a:buClr>
              <a:buSzPct val="100000"/>
              <a:buFont typeface="Times New Roman"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7pPr>
            <a:lvl8pPr marL="3141993" indent="-209466" defTabSz="411660" eaLnBrk="0" fontAlgn="base" hangingPunct="0">
              <a:lnSpc>
                <a:spcPct val="93000"/>
              </a:lnSpc>
              <a:spcBef>
                <a:spcPct val="0"/>
              </a:spcBef>
              <a:spcAft>
                <a:spcPct val="0"/>
              </a:spcAft>
              <a:buClr>
                <a:srgbClr val="000000"/>
              </a:buClr>
              <a:buSzPct val="100000"/>
              <a:buFont typeface="Times New Roman"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8pPr>
            <a:lvl9pPr marL="3560925" indent="-209466" defTabSz="411660" eaLnBrk="0" fontAlgn="base" hangingPunct="0">
              <a:lnSpc>
                <a:spcPct val="93000"/>
              </a:lnSpc>
              <a:spcBef>
                <a:spcPct val="0"/>
              </a:spcBef>
              <a:spcAft>
                <a:spcPct val="0"/>
              </a:spcAft>
              <a:buClr>
                <a:srgbClr val="000000"/>
              </a:buClr>
              <a:buSzPct val="100000"/>
              <a:buFont typeface="Times New Roman" charset="0"/>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a:solidFill>
                  <a:schemeClr val="bg1"/>
                </a:solidFill>
                <a:latin typeface="Arial" charset="0"/>
                <a:ea typeface="ＭＳ Ｐゴシック" charset="0"/>
              </a:defRPr>
            </a:lvl9pPr>
          </a:lstStyle>
          <a:p>
            <a:pPr eaLnBrk="1">
              <a:defRPr/>
            </a:pPr>
            <a:fld id="{8725AB2C-3A92-D64C-B388-6DE449E272CE}" type="slidenum">
              <a:rPr lang="fr-FR" smtClean="0">
                <a:solidFill>
                  <a:srgbClr val="000000"/>
                </a:solidFill>
                <a:latin typeface="Times New Roman" charset="0"/>
              </a:rPr>
              <a:pPr eaLnBrk="1">
                <a:defRPr/>
              </a:pPr>
              <a:t>0</a:t>
            </a:fld>
            <a:endParaRPr lang="fr-FR">
              <a:solidFill>
                <a:srgbClr val="000000"/>
              </a:solidFill>
              <a:latin typeface="Times New Roman" charset="0"/>
            </a:endParaRPr>
          </a:p>
        </p:txBody>
      </p:sp>
      <p:sp>
        <p:nvSpPr>
          <p:cNvPr id="29699" name="Rectangle 1"/>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Grp="1" noChangeArrowheads="1"/>
          </p:cNvSpPr>
          <p:nvPr>
            <p:ph type="body" idx="1"/>
          </p:nvPr>
        </p:nvSpPr>
        <p:spPr>
          <a:xfrm>
            <a:off x="679482" y="4714970"/>
            <a:ext cx="5437284" cy="4465881"/>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pPr eaLnBrk="1" hangingPunct="1"/>
            <a:endParaRPr lang="fr-FR">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fld id="{F183704C-A0BC-6E45-8845-F8736B9214A6}" type="slidenum">
              <a:rPr lang="fr-FR" smtClean="0"/>
              <a:pPr>
                <a:defRPr/>
              </a:pPr>
              <a:t>1</a:t>
            </a:fld>
            <a:endParaRPr lang="fr-FR"/>
          </a:p>
        </p:txBody>
      </p:sp>
    </p:spTree>
    <p:extLst>
      <p:ext uri="{BB962C8B-B14F-4D97-AF65-F5344CB8AC3E}">
        <p14:creationId xmlns:p14="http://schemas.microsoft.com/office/powerpoint/2010/main" val="112384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795A699-AB68-4A20-99FB-6F69DC266D45}" type="slidenum">
              <a:rPr lang="zh-CN" altLang="en-US" smtClean="0"/>
              <a:pPr/>
              <a:t>31</a:t>
            </a:fld>
            <a:endParaRPr lang="zh-CN" altLang="en-US"/>
          </a:p>
        </p:txBody>
      </p:sp>
    </p:spTree>
    <p:extLst>
      <p:ext uri="{BB962C8B-B14F-4D97-AF65-F5344CB8AC3E}">
        <p14:creationId xmlns:p14="http://schemas.microsoft.com/office/powerpoint/2010/main" val="158029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40" y="2129984"/>
            <a:ext cx="7773120" cy="1470394"/>
          </a:xfrm>
          <a:prstGeom prst="rect">
            <a:avLst/>
          </a:prstGeom>
        </p:spPr>
        <p:txBody>
          <a:bodyPr lIns="82945" tIns="41473" rIns="82945" bIns="41473"/>
          <a:lstStyle/>
          <a:p>
            <a:r>
              <a:rPr lang="fr-FR"/>
              <a:t>Modifiez le style du titre</a:t>
            </a:r>
          </a:p>
        </p:txBody>
      </p:sp>
      <p:sp>
        <p:nvSpPr>
          <p:cNvPr id="3" name="Sous-titre 2"/>
          <p:cNvSpPr>
            <a:spLocks noGrp="1"/>
          </p:cNvSpPr>
          <p:nvPr>
            <p:ph type="subTitle" idx="1"/>
          </p:nvPr>
        </p:nvSpPr>
        <p:spPr>
          <a:xfrm>
            <a:off x="1372321" y="3885528"/>
            <a:ext cx="6400800" cy="1752664"/>
          </a:xfrm>
          <a:prstGeom prst="rect">
            <a:avLst/>
          </a:prstGeo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fr-FR"/>
              <a:t>Modifiez le style des sous-titres du masque</a:t>
            </a:r>
          </a:p>
        </p:txBody>
      </p:sp>
    </p:spTree>
    <p:extLst>
      <p:ext uri="{BB962C8B-B14F-4D97-AF65-F5344CB8AC3E}">
        <p14:creationId xmlns:p14="http://schemas.microsoft.com/office/powerpoint/2010/main" val="425708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921" y="275070"/>
            <a:ext cx="8229600" cy="1142039"/>
          </a:xfrm>
          <a:prstGeom prst="rect">
            <a:avLst/>
          </a:prstGeom>
        </p:spPr>
        <p:txBody>
          <a:bodyPr lIns="82945" tIns="41473" rIns="82945" bIns="41473"/>
          <a:lstStyle/>
          <a:p>
            <a:r>
              <a:rPr lang="fr-FR"/>
              <a:t>Modifiez le style du titre</a:t>
            </a:r>
          </a:p>
        </p:txBody>
      </p:sp>
      <p:sp>
        <p:nvSpPr>
          <p:cNvPr id="3" name="Espace réservé du texte vertical 2"/>
          <p:cNvSpPr>
            <a:spLocks noGrp="1"/>
          </p:cNvSpPr>
          <p:nvPr>
            <p:ph type="body" orient="vert" idx="1"/>
          </p:nvPr>
        </p:nvSpPr>
        <p:spPr>
          <a:xfrm>
            <a:off x="457921" y="1600008"/>
            <a:ext cx="8229600" cy="452639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705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1200" y="275069"/>
            <a:ext cx="2056320" cy="5851334"/>
          </a:xfrm>
          <a:prstGeom prst="rect">
            <a:avLst/>
          </a:prstGeom>
        </p:spPr>
        <p:txBody>
          <a:bodyPr vert="eaVert" lIns="82945" tIns="41473" rIns="82945" bIns="41473"/>
          <a:lstStyle/>
          <a:p>
            <a:r>
              <a:rPr lang="fr-FR" dirty="0"/>
              <a:t>Modifiez le style du titre</a:t>
            </a:r>
          </a:p>
        </p:txBody>
      </p:sp>
      <p:sp>
        <p:nvSpPr>
          <p:cNvPr id="3" name="Espace réservé du texte vertical 2"/>
          <p:cNvSpPr>
            <a:spLocks noGrp="1"/>
          </p:cNvSpPr>
          <p:nvPr>
            <p:ph type="body" orient="vert" idx="1"/>
          </p:nvPr>
        </p:nvSpPr>
        <p:spPr>
          <a:xfrm>
            <a:off x="457921" y="275069"/>
            <a:ext cx="6035040" cy="5851334"/>
          </a:xfrm>
          <a:prstGeom prst="rect">
            <a:avLst/>
          </a:prstGeo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17789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921" y="275070"/>
            <a:ext cx="8229600" cy="1142039"/>
          </a:xfrm>
          <a:prstGeom prst="rect">
            <a:avLst/>
          </a:prstGeom>
        </p:spPr>
        <p:txBody>
          <a:bodyPr lIns="82945" tIns="41473" rIns="82945" bIns="41473"/>
          <a:lstStyle/>
          <a:p>
            <a:r>
              <a:rPr lang="fr-FR"/>
              <a:t>Modifiez le style du titre</a:t>
            </a:r>
          </a:p>
        </p:txBody>
      </p:sp>
    </p:spTree>
    <p:extLst>
      <p:ext uri="{BB962C8B-B14F-4D97-AF65-F5344CB8AC3E}">
        <p14:creationId xmlns:p14="http://schemas.microsoft.com/office/powerpoint/2010/main" val="100591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440" y="2129984"/>
            <a:ext cx="7773120" cy="1470394"/>
          </a:xfrm>
        </p:spPr>
        <p:txBody>
          <a:bodyPr/>
          <a:lstStyle/>
          <a:p>
            <a:r>
              <a:rPr lang="fr-FR" dirty="0"/>
              <a:t>Modifiez le style du titre</a:t>
            </a:r>
          </a:p>
        </p:txBody>
      </p:sp>
      <p:sp>
        <p:nvSpPr>
          <p:cNvPr id="3" name="Sous-titr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fr-FR" dirty="0"/>
              <a:t>Modifiez le style des sous-titres du masque</a:t>
            </a:r>
          </a:p>
        </p:txBody>
      </p:sp>
      <p:sp>
        <p:nvSpPr>
          <p:cNvPr id="6" name="Rectangle 5"/>
          <p:cNvSpPr>
            <a:spLocks noGrp="1" noChangeArrowheads="1"/>
          </p:cNvSpPr>
          <p:nvPr>
            <p:ph type="sldNum" idx="12"/>
          </p:nvPr>
        </p:nvSpPr>
        <p:spPr>
          <a:ln/>
        </p:spPr>
        <p:txBody>
          <a:bodyPr/>
          <a:lstStyle>
            <a:lvl1pPr>
              <a:defRPr/>
            </a:lvl1pPr>
          </a:lstStyle>
          <a:p>
            <a:pPr>
              <a:defRPr/>
            </a:pPr>
            <a:fld id="{F9FA8545-9C3B-E94D-9F7D-22BC2114C3D4}" type="slidenum">
              <a:rPr lang="fr-FR"/>
              <a:pPr>
                <a:defRPr/>
              </a:pPr>
              <a:t>‹#›</a:t>
            </a:fld>
            <a:endParaRPr lang="fr-FR"/>
          </a:p>
        </p:txBody>
      </p:sp>
    </p:spTree>
    <p:extLst>
      <p:ext uri="{BB962C8B-B14F-4D97-AF65-F5344CB8AC3E}">
        <p14:creationId xmlns:p14="http://schemas.microsoft.com/office/powerpoint/2010/main" val="2801035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p:cNvSpPr>
            <a:spLocks noGrp="1" noChangeArrowheads="1"/>
          </p:cNvSpPr>
          <p:nvPr>
            <p:ph type="sldNum" idx="12"/>
          </p:nvPr>
        </p:nvSpPr>
        <p:spPr>
          <a:ln/>
        </p:spPr>
        <p:txBody>
          <a:bodyPr/>
          <a:lstStyle>
            <a:lvl1pPr>
              <a:defRPr/>
            </a:lvl1pPr>
          </a:lstStyle>
          <a:p>
            <a:pPr>
              <a:defRPr/>
            </a:pPr>
            <a:fld id="{C1DB60F1-B213-4140-9DAF-9D79D41B9B2D}" type="slidenum">
              <a:rPr lang="fr-FR"/>
              <a:pPr>
                <a:defRPr/>
              </a:pPr>
              <a:t>‹#›</a:t>
            </a:fld>
            <a:endParaRPr lang="fr-FR"/>
          </a:p>
        </p:txBody>
      </p:sp>
    </p:spTree>
    <p:extLst>
      <p:ext uri="{BB962C8B-B14F-4D97-AF65-F5344CB8AC3E}">
        <p14:creationId xmlns:p14="http://schemas.microsoft.com/office/powerpoint/2010/main" val="359111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80" y="4406863"/>
            <a:ext cx="7771680" cy="1362383"/>
          </a:xfrm>
        </p:spPr>
        <p:txBody>
          <a:bodyPr anchor="t"/>
          <a:lstStyle>
            <a:lvl1pPr algn="l">
              <a:defRPr sz="3600" b="1" cap="all"/>
            </a:lvl1pPr>
          </a:lstStyle>
          <a:p>
            <a:r>
              <a:rPr lang="fr-FR"/>
              <a:t>Modifiez le style du titre</a:t>
            </a:r>
          </a:p>
        </p:txBody>
      </p:sp>
      <p:sp>
        <p:nvSpPr>
          <p:cNvPr id="3" name="Espace réservé du texte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fr-FR"/>
              <a:t>Modifiez les styles du texte du masque</a:t>
            </a:r>
          </a:p>
        </p:txBody>
      </p:sp>
      <p:sp>
        <p:nvSpPr>
          <p:cNvPr id="4" name="Espace réservé du numéro de diapositive 3"/>
          <p:cNvSpPr>
            <a:spLocks noGrp="1"/>
          </p:cNvSpPr>
          <p:nvPr>
            <p:ph type="sldNum" idx="10"/>
          </p:nvPr>
        </p:nvSpPr>
        <p:spPr/>
        <p:txBody>
          <a:bodyPr/>
          <a:lstStyle/>
          <a:p>
            <a:pPr>
              <a:defRPr/>
            </a:pPr>
            <a:fld id="{1BB59B4F-60FA-6C49-810D-4E0CA62E62D7}" type="slidenum">
              <a:rPr lang="fr-FR" smtClean="0"/>
              <a:pPr>
                <a:defRPr/>
              </a:pPr>
              <a:t>‹#›</a:t>
            </a:fld>
            <a:endParaRPr lang="fr-FR" dirty="0"/>
          </a:p>
        </p:txBody>
      </p:sp>
    </p:spTree>
    <p:extLst>
      <p:ext uri="{BB962C8B-B14F-4D97-AF65-F5344CB8AC3E}">
        <p14:creationId xmlns:p14="http://schemas.microsoft.com/office/powerpoint/2010/main" val="279204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648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3824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2"/>
          </p:nvPr>
        </p:nvSpPr>
        <p:spPr>
          <a:ln/>
        </p:spPr>
        <p:txBody>
          <a:bodyPr/>
          <a:lstStyle>
            <a:lvl1pPr>
              <a:defRPr/>
            </a:lvl1pPr>
          </a:lstStyle>
          <a:p>
            <a:pPr>
              <a:defRPr/>
            </a:pPr>
            <a:fld id="{76E021D4-EC49-F846-9295-D08E8459F49B}" type="slidenum">
              <a:rPr lang="fr-FR"/>
              <a:pPr>
                <a:defRPr/>
              </a:pPr>
              <a:t>‹#›</a:t>
            </a:fld>
            <a:endParaRPr lang="fr-FR"/>
          </a:p>
        </p:txBody>
      </p:sp>
    </p:spTree>
    <p:extLst>
      <p:ext uri="{BB962C8B-B14F-4D97-AF65-F5344CB8AC3E}">
        <p14:creationId xmlns:p14="http://schemas.microsoft.com/office/powerpoint/2010/main" val="366282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921" y="275070"/>
            <a:ext cx="8229600" cy="1142039"/>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fr-FR"/>
              <a:t>Modifiez les styles du texte du masque</a:t>
            </a:r>
          </a:p>
        </p:txBody>
      </p:sp>
      <p:sp>
        <p:nvSpPr>
          <p:cNvPr id="4" name="Espace réservé du contenu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fr-FR"/>
              <a:t>Modifiez les styles du texte du masque</a:t>
            </a:r>
          </a:p>
        </p:txBody>
      </p:sp>
      <p:sp>
        <p:nvSpPr>
          <p:cNvPr id="6" name="Espace réservé du contenu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5"/>
          <p:cNvSpPr>
            <a:spLocks noGrp="1" noChangeArrowheads="1"/>
          </p:cNvSpPr>
          <p:nvPr>
            <p:ph type="sldNum" idx="12"/>
          </p:nvPr>
        </p:nvSpPr>
        <p:spPr>
          <a:ln/>
        </p:spPr>
        <p:txBody>
          <a:bodyPr/>
          <a:lstStyle>
            <a:lvl1pPr>
              <a:defRPr/>
            </a:lvl1pPr>
          </a:lstStyle>
          <a:p>
            <a:pPr>
              <a:defRPr/>
            </a:pPr>
            <a:fld id="{2DAD8AC1-8731-FB42-BE25-77A09B4DDD0D}" type="slidenum">
              <a:rPr lang="fr-FR"/>
              <a:pPr>
                <a:defRPr/>
              </a:pPr>
              <a:t>‹#›</a:t>
            </a:fld>
            <a:endParaRPr lang="fr-FR"/>
          </a:p>
        </p:txBody>
      </p:sp>
    </p:spTree>
    <p:extLst>
      <p:ext uri="{BB962C8B-B14F-4D97-AF65-F5344CB8AC3E}">
        <p14:creationId xmlns:p14="http://schemas.microsoft.com/office/powerpoint/2010/main" val="3503500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Rectangle 5"/>
          <p:cNvSpPr>
            <a:spLocks noGrp="1" noChangeArrowheads="1"/>
          </p:cNvSpPr>
          <p:nvPr>
            <p:ph type="sldNum" idx="12"/>
          </p:nvPr>
        </p:nvSpPr>
        <p:spPr>
          <a:ln/>
        </p:spPr>
        <p:txBody>
          <a:bodyPr/>
          <a:lstStyle>
            <a:lvl1pPr>
              <a:defRPr/>
            </a:lvl1pPr>
          </a:lstStyle>
          <a:p>
            <a:pPr>
              <a:defRPr/>
            </a:pPr>
            <a:fld id="{858F6F11-D20E-C14F-8ADB-D92BE02B1B7D}" type="slidenum">
              <a:rPr lang="fr-FR"/>
              <a:pPr>
                <a:defRPr/>
              </a:pPr>
              <a:t>‹#›</a:t>
            </a:fld>
            <a:endParaRPr lang="fr-FR"/>
          </a:p>
        </p:txBody>
      </p:sp>
    </p:spTree>
    <p:extLst>
      <p:ext uri="{BB962C8B-B14F-4D97-AF65-F5344CB8AC3E}">
        <p14:creationId xmlns:p14="http://schemas.microsoft.com/office/powerpoint/2010/main" val="3588318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5"/>
          <p:cNvSpPr>
            <a:spLocks noGrp="1" noChangeArrowheads="1"/>
          </p:cNvSpPr>
          <p:nvPr>
            <p:ph type="sldNum" idx="12"/>
          </p:nvPr>
        </p:nvSpPr>
        <p:spPr>
          <a:ln/>
        </p:spPr>
        <p:txBody>
          <a:bodyPr/>
          <a:lstStyle>
            <a:lvl1pPr>
              <a:defRPr/>
            </a:lvl1pPr>
          </a:lstStyle>
          <a:p>
            <a:pPr>
              <a:defRPr/>
            </a:pPr>
            <a:fld id="{7092D496-7015-5243-AD51-C0891897D2DC}" type="slidenum">
              <a:rPr lang="fr-FR"/>
              <a:pPr>
                <a:defRPr/>
              </a:pPr>
              <a:t>‹#›</a:t>
            </a:fld>
            <a:endParaRPr lang="fr-FR"/>
          </a:p>
        </p:txBody>
      </p:sp>
    </p:spTree>
    <p:extLst>
      <p:ext uri="{BB962C8B-B14F-4D97-AF65-F5344CB8AC3E}">
        <p14:creationId xmlns:p14="http://schemas.microsoft.com/office/powerpoint/2010/main" val="1930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921" y="275070"/>
            <a:ext cx="8229600" cy="1142039"/>
          </a:xfrm>
          <a:prstGeom prst="rect">
            <a:avLst/>
          </a:prstGeom>
        </p:spPr>
        <p:txBody>
          <a:bodyPr lIns="82945" tIns="41473" rIns="82945" bIns="41473"/>
          <a:lstStyle/>
          <a:p>
            <a:r>
              <a:rPr lang="fr-FR"/>
              <a:t>Modifiez le style du titre</a:t>
            </a:r>
          </a:p>
        </p:txBody>
      </p:sp>
      <p:sp>
        <p:nvSpPr>
          <p:cNvPr id="3" name="Espace réservé du contenu 2"/>
          <p:cNvSpPr>
            <a:spLocks noGrp="1"/>
          </p:cNvSpPr>
          <p:nvPr>
            <p:ph idx="1"/>
          </p:nvPr>
        </p:nvSpPr>
        <p:spPr>
          <a:xfrm>
            <a:off x="457921" y="1600008"/>
            <a:ext cx="8229600" cy="4526395"/>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00149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920" y="273629"/>
            <a:ext cx="3008160" cy="1160762"/>
          </a:xfrm>
        </p:spPr>
        <p:txBody>
          <a:bodyPr anchor="b"/>
          <a:lstStyle>
            <a:lvl1pPr algn="l">
              <a:defRPr sz="1800" b="1"/>
            </a:lvl1pPr>
          </a:lstStyle>
          <a:p>
            <a:r>
              <a:rPr lang="fr-FR"/>
              <a:t>Modifiez le style du titre</a:t>
            </a:r>
          </a:p>
        </p:txBody>
      </p:sp>
      <p:sp>
        <p:nvSpPr>
          <p:cNvPr id="3" name="Espace réservé du contenu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fr-FR"/>
              <a:t>Modifiez les styles du texte du masque</a:t>
            </a:r>
          </a:p>
        </p:txBody>
      </p:sp>
      <p:sp>
        <p:nvSpPr>
          <p:cNvPr id="7" name="Rectangle 5"/>
          <p:cNvSpPr>
            <a:spLocks noGrp="1" noChangeArrowheads="1"/>
          </p:cNvSpPr>
          <p:nvPr>
            <p:ph type="sldNum" idx="12"/>
          </p:nvPr>
        </p:nvSpPr>
        <p:spPr>
          <a:ln/>
        </p:spPr>
        <p:txBody>
          <a:bodyPr/>
          <a:lstStyle>
            <a:lvl1pPr>
              <a:defRPr/>
            </a:lvl1pPr>
          </a:lstStyle>
          <a:p>
            <a:pPr>
              <a:defRPr/>
            </a:pPr>
            <a:fld id="{A93455D3-2698-B143-AD1E-7F81D488EBEE}" type="slidenum">
              <a:rPr lang="fr-FR"/>
              <a:pPr>
                <a:defRPr/>
              </a:pPr>
              <a:t>‹#›</a:t>
            </a:fld>
            <a:endParaRPr lang="fr-FR"/>
          </a:p>
        </p:txBody>
      </p:sp>
    </p:spTree>
    <p:extLst>
      <p:ext uri="{BB962C8B-B14F-4D97-AF65-F5344CB8AC3E}">
        <p14:creationId xmlns:p14="http://schemas.microsoft.com/office/powerpoint/2010/main" val="653375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801" y="4800025"/>
            <a:ext cx="5486400" cy="567420"/>
          </a:xfrm>
        </p:spPr>
        <p:txBody>
          <a:bodyPr anchor="b"/>
          <a:lstStyle>
            <a:lvl1pPr algn="l">
              <a:defRPr sz="1800" b="1"/>
            </a:lvl1pPr>
          </a:lstStyle>
          <a:p>
            <a:r>
              <a:rPr lang="fr-FR"/>
              <a:t>Modifiez le style du titre</a:t>
            </a:r>
          </a:p>
        </p:txBody>
      </p:sp>
      <p:sp>
        <p:nvSpPr>
          <p:cNvPr id="3" name="Espace réservé pour une image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fr-FR" noProof="0"/>
          </a:p>
        </p:txBody>
      </p:sp>
      <p:sp>
        <p:nvSpPr>
          <p:cNvPr id="4" name="Espace réservé du texte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fr-FR"/>
              <a:t>Modifiez les styles du texte du masque</a:t>
            </a:r>
          </a:p>
        </p:txBody>
      </p:sp>
      <p:sp>
        <p:nvSpPr>
          <p:cNvPr id="7" name="Rectangle 5"/>
          <p:cNvSpPr>
            <a:spLocks noGrp="1" noChangeArrowheads="1"/>
          </p:cNvSpPr>
          <p:nvPr>
            <p:ph type="sldNum" idx="12"/>
          </p:nvPr>
        </p:nvSpPr>
        <p:spPr>
          <a:ln/>
        </p:spPr>
        <p:txBody>
          <a:bodyPr/>
          <a:lstStyle>
            <a:lvl1pPr>
              <a:defRPr/>
            </a:lvl1pPr>
          </a:lstStyle>
          <a:p>
            <a:pPr>
              <a:defRPr/>
            </a:pPr>
            <a:fld id="{BFFC4E3C-CD93-A848-BAD9-61DF609E1F12}" type="slidenum">
              <a:rPr lang="fr-FR"/>
              <a:pPr>
                <a:defRPr/>
              </a:pPr>
              <a:t>‹#›</a:t>
            </a:fld>
            <a:endParaRPr lang="fr-FR"/>
          </a:p>
        </p:txBody>
      </p:sp>
    </p:spTree>
    <p:extLst>
      <p:ext uri="{BB962C8B-B14F-4D97-AF65-F5344CB8AC3E}">
        <p14:creationId xmlns:p14="http://schemas.microsoft.com/office/powerpoint/2010/main" val="2417837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p:cNvSpPr>
            <a:spLocks noGrp="1" noChangeArrowheads="1"/>
          </p:cNvSpPr>
          <p:nvPr>
            <p:ph type="sldNum" idx="12"/>
          </p:nvPr>
        </p:nvSpPr>
        <p:spPr>
          <a:ln/>
        </p:spPr>
        <p:txBody>
          <a:bodyPr/>
          <a:lstStyle>
            <a:lvl1pPr>
              <a:defRPr/>
            </a:lvl1pPr>
          </a:lstStyle>
          <a:p>
            <a:pPr>
              <a:defRPr/>
            </a:pPr>
            <a:fld id="{EDDA5014-1580-694D-AE2A-2D36E409D7BC}" type="slidenum">
              <a:rPr lang="fr-FR"/>
              <a:pPr>
                <a:defRPr/>
              </a:pPr>
              <a:t>‹#›</a:t>
            </a:fld>
            <a:endParaRPr lang="fr-FR"/>
          </a:p>
        </p:txBody>
      </p:sp>
    </p:spTree>
    <p:extLst>
      <p:ext uri="{BB962C8B-B14F-4D97-AF65-F5344CB8AC3E}">
        <p14:creationId xmlns:p14="http://schemas.microsoft.com/office/powerpoint/2010/main" val="3177896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4800" y="227544"/>
            <a:ext cx="2136960" cy="59003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31041" y="227544"/>
            <a:ext cx="6275520" cy="59003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5"/>
          <p:cNvSpPr>
            <a:spLocks noGrp="1" noChangeArrowheads="1"/>
          </p:cNvSpPr>
          <p:nvPr>
            <p:ph type="sldNum" idx="12"/>
          </p:nvPr>
        </p:nvSpPr>
        <p:spPr>
          <a:ln/>
        </p:spPr>
        <p:txBody>
          <a:bodyPr/>
          <a:lstStyle>
            <a:lvl1pPr>
              <a:defRPr/>
            </a:lvl1pPr>
          </a:lstStyle>
          <a:p>
            <a:pPr>
              <a:defRPr/>
            </a:pPr>
            <a:fld id="{EC014556-A0BE-D445-AE35-EA657C0BF0EB}" type="slidenum">
              <a:rPr lang="fr-FR"/>
              <a:pPr>
                <a:defRPr/>
              </a:pPr>
              <a:t>‹#›</a:t>
            </a:fld>
            <a:endParaRPr lang="fr-FR"/>
          </a:p>
        </p:txBody>
      </p:sp>
    </p:spTree>
    <p:extLst>
      <p:ext uri="{BB962C8B-B14F-4D97-AF65-F5344CB8AC3E}">
        <p14:creationId xmlns:p14="http://schemas.microsoft.com/office/powerpoint/2010/main" val="143770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880" y="4406863"/>
            <a:ext cx="7771680" cy="1362383"/>
          </a:xfrm>
          <a:prstGeom prst="rect">
            <a:avLst/>
          </a:prstGeom>
        </p:spPr>
        <p:txBody>
          <a:bodyPr lIns="82945" tIns="41473" rIns="82945" bIns="41473" anchor="t"/>
          <a:lstStyle>
            <a:lvl1pPr algn="l">
              <a:defRPr sz="3600" b="1" cap="all"/>
            </a:lvl1pPr>
          </a:lstStyle>
          <a:p>
            <a:r>
              <a:rPr lang="fr-FR"/>
              <a:t>Modifiez le style du titre</a:t>
            </a:r>
          </a:p>
        </p:txBody>
      </p:sp>
      <p:sp>
        <p:nvSpPr>
          <p:cNvPr id="3" name="Espace réservé du texte 2"/>
          <p:cNvSpPr>
            <a:spLocks noGrp="1"/>
          </p:cNvSpPr>
          <p:nvPr>
            <p:ph type="body" idx="1"/>
          </p:nvPr>
        </p:nvSpPr>
        <p:spPr>
          <a:xfrm>
            <a:off x="722880" y="2906225"/>
            <a:ext cx="7771680" cy="1500638"/>
          </a:xfrm>
          <a:prstGeom prst="rect">
            <a:avLst/>
          </a:prstGeo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fr-FR"/>
              <a:t>Modifiez les styles du texte du masque</a:t>
            </a:r>
          </a:p>
        </p:txBody>
      </p:sp>
    </p:spTree>
    <p:extLst>
      <p:ext uri="{BB962C8B-B14F-4D97-AF65-F5344CB8AC3E}">
        <p14:creationId xmlns:p14="http://schemas.microsoft.com/office/powerpoint/2010/main" val="263375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921" y="275070"/>
            <a:ext cx="8229600" cy="1142039"/>
          </a:xfrm>
          <a:prstGeom prst="rect">
            <a:avLst/>
          </a:prstGeom>
        </p:spPr>
        <p:txBody>
          <a:bodyPr lIns="82945" tIns="41473" rIns="82945" bIns="41473"/>
          <a:lstStyle/>
          <a:p>
            <a:r>
              <a:rPr lang="fr-FR"/>
              <a:t>Modifiez le style du titre</a:t>
            </a:r>
          </a:p>
        </p:txBody>
      </p:sp>
      <p:sp>
        <p:nvSpPr>
          <p:cNvPr id="3" name="Espace réservé du contenu 2"/>
          <p:cNvSpPr>
            <a:spLocks noGrp="1"/>
          </p:cNvSpPr>
          <p:nvPr>
            <p:ph sz="half" idx="1"/>
          </p:nvPr>
        </p:nvSpPr>
        <p:spPr>
          <a:xfrm>
            <a:off x="457920" y="1600008"/>
            <a:ext cx="4044960" cy="452639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1121" y="1600008"/>
            <a:ext cx="4046400" cy="452639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9897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921" y="275070"/>
            <a:ext cx="8229600" cy="1142039"/>
          </a:xfrm>
          <a:prstGeom prst="rect">
            <a:avLst/>
          </a:prstGeom>
        </p:spPr>
        <p:txBody>
          <a:bodyPr lIns="82945" tIns="41473" rIns="82945" bIns="41473"/>
          <a:lstStyle>
            <a:lvl1pPr>
              <a:defRPr/>
            </a:lvl1pPr>
          </a:lstStyle>
          <a:p>
            <a:r>
              <a:rPr lang="fr-FR"/>
              <a:t>Modifiez le style du titre</a:t>
            </a:r>
          </a:p>
        </p:txBody>
      </p:sp>
      <p:sp>
        <p:nvSpPr>
          <p:cNvPr id="3" name="Espace réservé du texte 2"/>
          <p:cNvSpPr>
            <a:spLocks noGrp="1"/>
          </p:cNvSpPr>
          <p:nvPr>
            <p:ph type="body" idx="1"/>
          </p:nvPr>
        </p:nvSpPr>
        <p:spPr>
          <a:xfrm>
            <a:off x="457920" y="1535201"/>
            <a:ext cx="4039200" cy="639427"/>
          </a:xfrm>
          <a:prstGeom prst="rect">
            <a:avLst/>
          </a:prstGeo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fr-FR"/>
              <a:t>Modifiez les styles du texte du masque</a:t>
            </a:r>
          </a:p>
        </p:txBody>
      </p:sp>
      <p:sp>
        <p:nvSpPr>
          <p:cNvPr id="4" name="Espace réservé du contenu 3"/>
          <p:cNvSpPr>
            <a:spLocks noGrp="1"/>
          </p:cNvSpPr>
          <p:nvPr>
            <p:ph sz="half" idx="2"/>
          </p:nvPr>
        </p:nvSpPr>
        <p:spPr>
          <a:xfrm>
            <a:off x="457920" y="2174628"/>
            <a:ext cx="4039200" cy="3951775"/>
          </a:xfrm>
          <a:prstGeom prst="rect">
            <a:avLst/>
          </a:prstGeo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441" y="1535201"/>
            <a:ext cx="4042080" cy="639427"/>
          </a:xfrm>
          <a:prstGeom prst="rect">
            <a:avLst/>
          </a:prstGeo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fr-FR"/>
              <a:t>Modifiez les styles du texte du masque</a:t>
            </a:r>
          </a:p>
        </p:txBody>
      </p:sp>
      <p:sp>
        <p:nvSpPr>
          <p:cNvPr id="6" name="Espace réservé du contenu 5"/>
          <p:cNvSpPr>
            <a:spLocks noGrp="1"/>
          </p:cNvSpPr>
          <p:nvPr>
            <p:ph sz="quarter" idx="4"/>
          </p:nvPr>
        </p:nvSpPr>
        <p:spPr>
          <a:xfrm>
            <a:off x="4645441" y="2174628"/>
            <a:ext cx="4042080" cy="3951775"/>
          </a:xfrm>
          <a:prstGeom prst="rect">
            <a:avLst/>
          </a:prstGeo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6066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921" y="275070"/>
            <a:ext cx="8229600" cy="1142039"/>
          </a:xfrm>
          <a:prstGeom prst="rect">
            <a:avLst/>
          </a:prstGeom>
        </p:spPr>
        <p:txBody>
          <a:bodyPr lIns="82945" tIns="41473" rIns="82945" bIns="41473"/>
          <a:lstStyle/>
          <a:p>
            <a:r>
              <a:rPr lang="fr-FR"/>
              <a:t>Modifiez le style du titre</a:t>
            </a:r>
          </a:p>
        </p:txBody>
      </p:sp>
    </p:spTree>
    <p:extLst>
      <p:ext uri="{BB962C8B-B14F-4D97-AF65-F5344CB8AC3E}">
        <p14:creationId xmlns:p14="http://schemas.microsoft.com/office/powerpoint/2010/main" val="379384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0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920" y="273629"/>
            <a:ext cx="3008160" cy="1160762"/>
          </a:xfrm>
          <a:prstGeom prst="rect">
            <a:avLst/>
          </a:prstGeom>
        </p:spPr>
        <p:txBody>
          <a:bodyPr lIns="82945" tIns="41473" rIns="82945" bIns="41473" anchor="b"/>
          <a:lstStyle>
            <a:lvl1pPr algn="l">
              <a:defRPr sz="1800" b="1"/>
            </a:lvl1pPr>
          </a:lstStyle>
          <a:p>
            <a:r>
              <a:rPr lang="fr-FR"/>
              <a:t>Modifiez le style du titre</a:t>
            </a:r>
          </a:p>
        </p:txBody>
      </p:sp>
      <p:sp>
        <p:nvSpPr>
          <p:cNvPr id="3" name="Espace réservé du contenu 2"/>
          <p:cNvSpPr>
            <a:spLocks noGrp="1"/>
          </p:cNvSpPr>
          <p:nvPr>
            <p:ph idx="1"/>
          </p:nvPr>
        </p:nvSpPr>
        <p:spPr>
          <a:xfrm>
            <a:off x="3575521" y="273629"/>
            <a:ext cx="5112000" cy="5852774"/>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920" y="1434391"/>
            <a:ext cx="3008160" cy="4692013"/>
          </a:xfrm>
          <a:prstGeom prst="rect">
            <a:avLst/>
          </a:prstGeo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fr-FR"/>
              <a:t>Modifiez les styles du texte du masque</a:t>
            </a:r>
          </a:p>
        </p:txBody>
      </p:sp>
      <p:sp>
        <p:nvSpPr>
          <p:cNvPr id="5" name="Rectangle 3"/>
          <p:cNvSpPr>
            <a:spLocks noGrp="1" noChangeArrowheads="1"/>
          </p:cNvSpPr>
          <p:nvPr>
            <p:ph type="dt" idx="10"/>
          </p:nvPr>
        </p:nvSpPr>
        <p:spPr>
          <a:xfrm>
            <a:off x="457200" y="6246813"/>
            <a:ext cx="2125663" cy="469900"/>
          </a:xfrm>
          <a:prstGeom prst="rect">
            <a:avLst/>
          </a:prstGeom>
          <a:ln/>
        </p:spPr>
        <p:txBody>
          <a:bodyPr/>
          <a:lstStyle>
            <a:lvl1pPr>
              <a:defRPr/>
            </a:lvl1pPr>
          </a:lstStyle>
          <a:p>
            <a:pPr>
              <a:defRPr/>
            </a:pPr>
            <a:endParaRPr lang="fr-FR"/>
          </a:p>
        </p:txBody>
      </p:sp>
      <p:sp>
        <p:nvSpPr>
          <p:cNvPr id="6" name="Rectangle 4"/>
          <p:cNvSpPr>
            <a:spLocks noGrp="1" noChangeArrowheads="1"/>
          </p:cNvSpPr>
          <p:nvPr>
            <p:ph type="ftr" idx="11"/>
          </p:nvPr>
        </p:nvSpPr>
        <p:spPr>
          <a:xfrm>
            <a:off x="3127375" y="6246813"/>
            <a:ext cx="2895600" cy="469900"/>
          </a:xfrm>
          <a:prstGeom prst="rect">
            <a:avLst/>
          </a:prstGeom>
          <a:ln/>
        </p:spPr>
        <p:txBody>
          <a:bodyPr/>
          <a:lstStyle>
            <a:lvl1pPr>
              <a:defRPr/>
            </a:lvl1pPr>
          </a:lstStyle>
          <a:p>
            <a:pPr>
              <a:defRPr/>
            </a:pPr>
            <a:r>
              <a:rPr lang="fr-FR"/>
              <a:t>21ème</a:t>
            </a:r>
            <a:endParaRPr lang="fr-FR" dirty="0"/>
          </a:p>
        </p:txBody>
      </p:sp>
      <p:sp>
        <p:nvSpPr>
          <p:cNvPr id="7" name="Rectangle 5"/>
          <p:cNvSpPr>
            <a:spLocks noGrp="1" noChangeArrowheads="1"/>
          </p:cNvSpPr>
          <p:nvPr>
            <p:ph type="sldNum" idx="12"/>
          </p:nvPr>
        </p:nvSpPr>
        <p:spPr>
          <a:xfrm>
            <a:off x="6556375" y="6246813"/>
            <a:ext cx="2127250" cy="469900"/>
          </a:xfrm>
          <a:prstGeom prst="rect">
            <a:avLst/>
          </a:prstGeom>
          <a:ln/>
        </p:spPr>
        <p:txBody>
          <a:bodyPr/>
          <a:lstStyle>
            <a:lvl1pPr>
              <a:defRPr/>
            </a:lvl1pPr>
          </a:lstStyle>
          <a:p>
            <a:pPr>
              <a:defRPr/>
            </a:pPr>
            <a:fld id="{BAEACC3F-C0BA-0B4A-8E4B-53C0455C1033}" type="slidenum">
              <a:rPr lang="fr-FR"/>
              <a:pPr>
                <a:defRPr/>
              </a:pPr>
              <a:t>‹#›</a:t>
            </a:fld>
            <a:endParaRPr lang="fr-FR"/>
          </a:p>
        </p:txBody>
      </p:sp>
    </p:spTree>
    <p:extLst>
      <p:ext uri="{BB962C8B-B14F-4D97-AF65-F5344CB8AC3E}">
        <p14:creationId xmlns:p14="http://schemas.microsoft.com/office/powerpoint/2010/main" val="112645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801" y="4800025"/>
            <a:ext cx="5486400" cy="567420"/>
          </a:xfrm>
          <a:prstGeom prst="rect">
            <a:avLst/>
          </a:prstGeom>
        </p:spPr>
        <p:txBody>
          <a:bodyPr lIns="82945" tIns="41473" rIns="82945" bIns="41473" anchor="b"/>
          <a:lstStyle>
            <a:lvl1pPr algn="l">
              <a:defRPr sz="1800" b="1"/>
            </a:lvl1pPr>
          </a:lstStyle>
          <a:p>
            <a:r>
              <a:rPr lang="fr-FR"/>
              <a:t>Modifiez le style du titre</a:t>
            </a:r>
          </a:p>
        </p:txBody>
      </p:sp>
      <p:sp>
        <p:nvSpPr>
          <p:cNvPr id="3" name="Espace réservé pour une image  2"/>
          <p:cNvSpPr>
            <a:spLocks noGrp="1"/>
          </p:cNvSpPr>
          <p:nvPr>
            <p:ph type="pic" idx="1"/>
          </p:nvPr>
        </p:nvSpPr>
        <p:spPr>
          <a:xfrm>
            <a:off x="1792801" y="612065"/>
            <a:ext cx="5486400" cy="4115952"/>
          </a:xfrm>
          <a:prstGeom prst="rect">
            <a:avLst/>
          </a:prstGeom>
        </p:spPr>
        <p:txBody>
          <a:bodyPr rtlCol="0">
            <a:normAutofit/>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fr-FR" noProof="0"/>
          </a:p>
        </p:txBody>
      </p:sp>
      <p:sp>
        <p:nvSpPr>
          <p:cNvPr id="4" name="Espace réservé du texte 3"/>
          <p:cNvSpPr>
            <a:spLocks noGrp="1"/>
          </p:cNvSpPr>
          <p:nvPr>
            <p:ph type="body" sz="half" idx="2"/>
          </p:nvPr>
        </p:nvSpPr>
        <p:spPr>
          <a:xfrm>
            <a:off x="1792801" y="5367444"/>
            <a:ext cx="5486400" cy="805044"/>
          </a:xfrm>
          <a:prstGeom prst="rect">
            <a:avLst/>
          </a:prstGeo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fr-FR"/>
              <a:t>Modifiez les styles du texte du masque</a:t>
            </a:r>
          </a:p>
        </p:txBody>
      </p:sp>
    </p:spTree>
    <p:extLst>
      <p:ext uri="{BB962C8B-B14F-4D97-AF65-F5344CB8AC3E}">
        <p14:creationId xmlns:p14="http://schemas.microsoft.com/office/powerpoint/2010/main" val="252592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904"/>
            <a:ext cx="9144000" cy="6842191"/>
          </a:xfrm>
          <a:prstGeom prst="rect">
            <a:avLst/>
          </a:prstGeom>
        </p:spPr>
      </p:pic>
      <p:sp>
        <p:nvSpPr>
          <p:cNvPr id="2" name="Espace réservé du texte 4"/>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945" tIns="41473" rIns="82945" bIns="41473"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3"/>
          <p:cNvSpPr/>
          <p:nvPr userDrawn="1"/>
        </p:nvSpPr>
        <p:spPr>
          <a:xfrm>
            <a:off x="0" y="6525344"/>
            <a:ext cx="9144000" cy="242631"/>
          </a:xfrm>
          <a:prstGeom prst="rect">
            <a:avLst/>
          </a:prstGeom>
        </p:spPr>
        <p:txBody>
          <a:bodyPr wrap="square">
            <a:spAutoFit/>
          </a:bodyPr>
          <a:lstStyle/>
          <a:p>
            <a:pPr algn="ctr"/>
            <a:r>
              <a:rPr lang="fr-FR" sz="1050" b="1" dirty="0">
                <a:solidFill>
                  <a:srgbClr val="336699"/>
                </a:solidFill>
                <a:latin typeface="Trebuchet MS" panose="020B0603020202020204" pitchFamily="34" charset="0"/>
              </a:rPr>
              <a:t>Association QuaRES  - 3191 route de Mende - 34093 Montpellier Cedex 5   </a:t>
            </a:r>
            <a:r>
              <a:rPr lang="fr-FR" sz="1050" b="1" dirty="0">
                <a:solidFill>
                  <a:srgbClr val="336699"/>
                </a:solidFill>
                <a:latin typeface="Trebuchet MS" panose="020B0603020202020204" pitchFamily="34" charset="0"/>
                <a:sym typeface="Wingdings"/>
              </a:rPr>
              <a:t></a:t>
            </a:r>
            <a:r>
              <a:rPr lang="fr-FR" sz="1050" b="1" dirty="0">
                <a:solidFill>
                  <a:srgbClr val="336699"/>
                </a:solidFill>
                <a:latin typeface="Trebuchet MS" panose="020B0603020202020204" pitchFamily="34" charset="0"/>
              </a:rPr>
              <a:t>   Tél. : 04 67 04 31 85 - contact@quares.fr - www.quares.fr</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mj-lt"/>
          <a:ea typeface="ＭＳ Ｐゴシック" charset="0"/>
          <a:cs typeface="ＭＳ Ｐゴシック" charset="0"/>
        </a:defRPr>
      </a:lvl1pPr>
      <a:lvl2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2pPr>
      <a:lvl3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3pPr>
      <a:lvl4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4pPr>
      <a:lvl5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9pPr>
    </p:titleStyle>
    <p:bodyStyle>
      <a:lvl1pPr marL="309563" indent="-309563" algn="l" defTabSz="406400" rtl="0" eaLnBrk="0" fontAlgn="base" hangingPunct="0">
        <a:lnSpc>
          <a:spcPct val="93000"/>
        </a:lnSpc>
        <a:spcBef>
          <a:spcPct val="0"/>
        </a:spcBef>
        <a:spcAft>
          <a:spcPts val="1288"/>
        </a:spcAft>
        <a:buClr>
          <a:srgbClr val="000000"/>
        </a:buClr>
        <a:buSzPct val="100000"/>
        <a:buFont typeface="Times New Roman" charset="0"/>
        <a:defRPr sz="2900">
          <a:solidFill>
            <a:srgbClr val="000000"/>
          </a:solidFill>
          <a:latin typeface="+mn-lt"/>
          <a:ea typeface="ＭＳ Ｐゴシック" charset="0"/>
          <a:cs typeface="ＭＳ Ｐゴシック" charset="0"/>
        </a:defRPr>
      </a:lvl1pPr>
      <a:lvl2pPr marL="673100" indent="-258763" algn="l" defTabSz="406400" rtl="0" eaLnBrk="0" fontAlgn="base" hangingPunct="0">
        <a:lnSpc>
          <a:spcPct val="93000"/>
        </a:lnSpc>
        <a:spcBef>
          <a:spcPct val="0"/>
        </a:spcBef>
        <a:spcAft>
          <a:spcPts val="1038"/>
        </a:spcAft>
        <a:buClr>
          <a:srgbClr val="000000"/>
        </a:buClr>
        <a:buSzPct val="100000"/>
        <a:buFont typeface="Times New Roman" charset="0"/>
        <a:defRPr sz="2500">
          <a:solidFill>
            <a:srgbClr val="000000"/>
          </a:solidFill>
          <a:latin typeface="+mn-lt"/>
          <a:ea typeface="ＭＳ Ｐゴシック" charset="0"/>
        </a:defRPr>
      </a:lvl2pPr>
      <a:lvl3pPr marL="1036638" indent="-206375" algn="l" defTabSz="406400" rtl="0" eaLnBrk="0" fontAlgn="base" hangingPunct="0">
        <a:lnSpc>
          <a:spcPct val="93000"/>
        </a:lnSpc>
        <a:spcBef>
          <a:spcPct val="0"/>
        </a:spcBef>
        <a:spcAft>
          <a:spcPts val="775"/>
        </a:spcAft>
        <a:buClr>
          <a:srgbClr val="000000"/>
        </a:buClr>
        <a:buSzPct val="100000"/>
        <a:buFont typeface="Times New Roman" charset="0"/>
        <a:defRPr sz="2200">
          <a:solidFill>
            <a:srgbClr val="000000"/>
          </a:solidFill>
          <a:latin typeface="+mn-lt"/>
          <a:ea typeface="ＭＳ Ｐゴシック" charset="0"/>
        </a:defRPr>
      </a:lvl3pPr>
      <a:lvl4pPr marL="1450975" indent="-206375" algn="l" defTabSz="406400" rtl="0" eaLnBrk="0" fontAlgn="base" hangingPunct="0">
        <a:lnSpc>
          <a:spcPct val="93000"/>
        </a:lnSpc>
        <a:spcBef>
          <a:spcPct val="0"/>
        </a:spcBef>
        <a:spcAft>
          <a:spcPts val="525"/>
        </a:spcAft>
        <a:buClr>
          <a:srgbClr val="000000"/>
        </a:buClr>
        <a:buSzPct val="100000"/>
        <a:buFont typeface="Times New Roman" charset="0"/>
        <a:defRPr>
          <a:solidFill>
            <a:srgbClr val="000000"/>
          </a:solidFill>
          <a:latin typeface="+mn-lt"/>
          <a:ea typeface="ＭＳ Ｐゴシック" charset="0"/>
        </a:defRPr>
      </a:lvl4pPr>
      <a:lvl5pPr marL="1865313" indent="-206375" algn="l" defTabSz="406400" rtl="0" eaLnBrk="0" fontAlgn="base" hangingPunct="0">
        <a:lnSpc>
          <a:spcPct val="93000"/>
        </a:lnSpc>
        <a:spcBef>
          <a:spcPct val="0"/>
        </a:spcBef>
        <a:spcAft>
          <a:spcPts val="263"/>
        </a:spcAft>
        <a:buClr>
          <a:srgbClr val="000000"/>
        </a:buClr>
        <a:buSzPct val="100000"/>
        <a:buFont typeface="Times New Roman" charset="0"/>
        <a:defRPr>
          <a:solidFill>
            <a:srgbClr val="000000"/>
          </a:solidFill>
          <a:latin typeface="+mn-lt"/>
          <a:ea typeface="ＭＳ Ｐゴシック" charset="0"/>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defRPr>
      </a:lvl9pPr>
    </p:bodyStyle>
    <p:otherStyle>
      <a:defPPr>
        <a:defRPr lang="fr-FR"/>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630" y="0"/>
            <a:ext cx="9118740" cy="6858000"/>
          </a:xfrm>
          <a:prstGeom prst="rect">
            <a:avLst/>
          </a:prstGeom>
        </p:spPr>
      </p:pic>
      <p:sp>
        <p:nvSpPr>
          <p:cNvPr id="2051" name="Rectangle 1"/>
          <p:cNvSpPr>
            <a:spLocks noGrp="1" noChangeArrowheads="1"/>
          </p:cNvSpPr>
          <p:nvPr>
            <p:ph type="title"/>
          </p:nvPr>
        </p:nvSpPr>
        <p:spPr bwMode="auto">
          <a:xfrm>
            <a:off x="131763" y="44624"/>
            <a:ext cx="4572000"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GB" dirty="0" err="1"/>
              <a:t>Cliquez</a:t>
            </a:r>
            <a:r>
              <a:rPr lang="en-GB" dirty="0"/>
              <a:t> pour </a:t>
            </a:r>
            <a:r>
              <a:rPr lang="en-GB" dirty="0" err="1"/>
              <a:t>éditer</a:t>
            </a:r>
            <a:r>
              <a:rPr lang="en-GB" dirty="0"/>
              <a:t> le format du </a:t>
            </a:r>
            <a:r>
              <a:rPr lang="en-GB" dirty="0" err="1"/>
              <a:t>texte</a:t>
            </a:r>
            <a:r>
              <a:rPr lang="en-GB" dirty="0"/>
              <a:t>-titre</a:t>
            </a:r>
          </a:p>
        </p:txBody>
      </p:sp>
      <p:sp>
        <p:nvSpPr>
          <p:cNvPr id="2052" name="Rectangle 2"/>
          <p:cNvSpPr>
            <a:spLocks noGrp="1" noChangeArrowheads="1"/>
          </p:cNvSpPr>
          <p:nvPr>
            <p:ph type="body" idx="1"/>
          </p:nvPr>
        </p:nvSpPr>
        <p:spPr bwMode="auto">
          <a:xfrm>
            <a:off x="457200" y="1604963"/>
            <a:ext cx="8224838"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25471" rIns="0" bIns="0" numCol="1" anchor="t" anchorCtr="0" compatLnSpc="1">
            <a:prstTxWarp prst="textNoShape">
              <a:avLst/>
            </a:prstTxWarp>
          </a:bodyPr>
          <a:lstStyle/>
          <a:p>
            <a:pPr lvl="0"/>
            <a:r>
              <a:rPr lang="en-GB" dirty="0" err="1"/>
              <a:t>Cliquez</a:t>
            </a:r>
            <a:r>
              <a:rPr lang="en-GB" dirty="0"/>
              <a:t> pour </a:t>
            </a:r>
            <a:r>
              <a:rPr lang="en-GB" dirty="0" err="1"/>
              <a:t>éditer</a:t>
            </a:r>
            <a:r>
              <a:rPr lang="en-GB" dirty="0"/>
              <a:t> le format du plan de </a:t>
            </a:r>
            <a:r>
              <a:rPr lang="en-GB" dirty="0" err="1"/>
              <a:t>texte</a:t>
            </a:r>
            <a:endParaRPr lang="en-GB" dirty="0"/>
          </a:p>
          <a:p>
            <a:pPr lvl="1"/>
            <a:r>
              <a:rPr lang="en-GB" dirty="0"/>
              <a:t>Second </a:t>
            </a:r>
            <a:r>
              <a:rPr lang="en-GB" dirty="0" err="1"/>
              <a:t>niveau</a:t>
            </a:r>
            <a:r>
              <a:rPr lang="en-GB" dirty="0"/>
              <a:t> de plan</a:t>
            </a:r>
          </a:p>
          <a:p>
            <a:pPr lvl="2"/>
            <a:r>
              <a:rPr lang="en-GB" dirty="0" err="1"/>
              <a:t>Troisième</a:t>
            </a:r>
            <a:r>
              <a:rPr lang="en-GB" dirty="0"/>
              <a:t> </a:t>
            </a:r>
            <a:r>
              <a:rPr lang="en-GB" dirty="0" err="1"/>
              <a:t>niveau</a:t>
            </a:r>
            <a:r>
              <a:rPr lang="en-GB" dirty="0"/>
              <a:t> de plan</a:t>
            </a:r>
          </a:p>
          <a:p>
            <a:pPr lvl="3"/>
            <a:r>
              <a:rPr lang="en-GB" dirty="0" err="1"/>
              <a:t>Quatrième</a:t>
            </a:r>
            <a:r>
              <a:rPr lang="en-GB" dirty="0"/>
              <a:t> </a:t>
            </a:r>
            <a:r>
              <a:rPr lang="en-GB" dirty="0" err="1"/>
              <a:t>niveau</a:t>
            </a:r>
            <a:r>
              <a:rPr lang="en-GB" dirty="0"/>
              <a:t> de plan</a:t>
            </a:r>
          </a:p>
          <a:p>
            <a:pPr lvl="4"/>
            <a:r>
              <a:rPr lang="en-GB" dirty="0" err="1"/>
              <a:t>Cinquième</a:t>
            </a:r>
            <a:r>
              <a:rPr lang="en-GB" dirty="0"/>
              <a:t> </a:t>
            </a:r>
            <a:r>
              <a:rPr lang="en-GB" dirty="0" err="1"/>
              <a:t>niveau</a:t>
            </a:r>
            <a:r>
              <a:rPr lang="en-GB" dirty="0"/>
              <a:t> de plan</a:t>
            </a:r>
          </a:p>
          <a:p>
            <a:pPr lvl="4"/>
            <a:r>
              <a:rPr lang="en-GB" dirty="0" err="1"/>
              <a:t>Sixième</a:t>
            </a:r>
            <a:r>
              <a:rPr lang="en-GB" dirty="0"/>
              <a:t> </a:t>
            </a:r>
            <a:r>
              <a:rPr lang="en-GB" dirty="0" err="1"/>
              <a:t>niveau</a:t>
            </a:r>
            <a:r>
              <a:rPr lang="en-GB" dirty="0"/>
              <a:t> de plan</a:t>
            </a:r>
          </a:p>
          <a:p>
            <a:pPr lvl="4"/>
            <a:r>
              <a:rPr lang="en-GB" dirty="0" err="1"/>
              <a:t>Septième</a:t>
            </a:r>
            <a:r>
              <a:rPr lang="en-GB" dirty="0"/>
              <a:t> </a:t>
            </a:r>
            <a:r>
              <a:rPr lang="en-GB" dirty="0" err="1"/>
              <a:t>niveau</a:t>
            </a:r>
            <a:r>
              <a:rPr lang="en-GB" dirty="0"/>
              <a:t> de plan</a:t>
            </a:r>
          </a:p>
          <a:p>
            <a:pPr lvl="4"/>
            <a:r>
              <a:rPr lang="en-GB" dirty="0" err="1"/>
              <a:t>Huitième</a:t>
            </a:r>
            <a:r>
              <a:rPr lang="en-GB" dirty="0"/>
              <a:t> </a:t>
            </a:r>
            <a:r>
              <a:rPr lang="en-GB" dirty="0" err="1"/>
              <a:t>niveau</a:t>
            </a:r>
            <a:r>
              <a:rPr lang="en-GB" dirty="0"/>
              <a:t> de plan</a:t>
            </a:r>
          </a:p>
          <a:p>
            <a:pPr lvl="4"/>
            <a:r>
              <a:rPr lang="en-GB" dirty="0" err="1"/>
              <a:t>Neuvième</a:t>
            </a:r>
            <a:r>
              <a:rPr lang="en-GB" dirty="0"/>
              <a:t> </a:t>
            </a:r>
            <a:r>
              <a:rPr lang="en-GB" dirty="0" err="1"/>
              <a:t>niveau</a:t>
            </a:r>
            <a:r>
              <a:rPr lang="en-GB" dirty="0"/>
              <a:t> de plan</a:t>
            </a:r>
          </a:p>
        </p:txBody>
      </p:sp>
      <p:sp>
        <p:nvSpPr>
          <p:cNvPr id="2053" name="Rectangle 5"/>
          <p:cNvSpPr>
            <a:spLocks noGrp="1" noChangeArrowheads="1"/>
          </p:cNvSpPr>
          <p:nvPr>
            <p:ph type="sldNum"/>
          </p:nvPr>
        </p:nvSpPr>
        <p:spPr bwMode="auto">
          <a:xfrm>
            <a:off x="8138418" y="6540326"/>
            <a:ext cx="75406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07526">
              <a:buClrTx/>
              <a:buFontTx/>
              <a:buNone/>
              <a:tabLst>
                <a:tab pos="656650" algn="l"/>
                <a:tab pos="1313299" algn="l"/>
                <a:tab pos="1969949" algn="l"/>
              </a:tabLst>
              <a:defRPr sz="1100" b="1">
                <a:solidFill>
                  <a:srgbClr val="336699"/>
                </a:solidFill>
                <a:latin typeface="Verdana" charset="0"/>
                <a:cs typeface="+mn-cs"/>
              </a:defRPr>
            </a:lvl1pPr>
          </a:lstStyle>
          <a:p>
            <a:pPr>
              <a:defRPr/>
            </a:pPr>
            <a:fld id="{1BB59B4F-60FA-6C49-810D-4E0CA62E62D7}" type="slidenum">
              <a:rPr lang="fr-FR" smtClean="0"/>
              <a:pPr>
                <a:defRPr/>
              </a:pPr>
              <a:t>‹#›</a:t>
            </a:fld>
            <a:endParaRPr lang="fr-FR" dirty="0"/>
          </a:p>
        </p:txBody>
      </p:sp>
      <p:sp>
        <p:nvSpPr>
          <p:cNvPr id="7" name="Espace réservé du pied de page 1"/>
          <p:cNvSpPr txBox="1">
            <a:spLocks/>
          </p:cNvSpPr>
          <p:nvPr userDrawn="1"/>
        </p:nvSpPr>
        <p:spPr>
          <a:xfrm>
            <a:off x="107950" y="6552728"/>
            <a:ext cx="7667625" cy="332656"/>
          </a:xfrm>
          <a:prstGeom prst="rect">
            <a:avLst/>
          </a:prstGeom>
        </p:spPr>
        <p:txBody>
          <a:bodyPr/>
          <a:lstStyle>
            <a:defPPr>
              <a:defRPr lang="en-GB"/>
            </a:defPPr>
            <a:lvl1pPr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1pPr>
            <a:lvl2pPr marL="673100" indent="-258763"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2pPr>
            <a:lvl3pPr marL="1036638" indent="-206375"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3pPr>
            <a:lvl4pPr marL="1450975" indent="-206375"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4pPr>
            <a:lvl5pPr marL="1865313" indent="-206375" algn="l" defTabSz="4064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ＭＳ Ｐゴシック" charset="0"/>
              </a:defRPr>
            </a:lvl5pPr>
            <a:lvl6pPr marL="2286000" algn="l" defTabSz="457200" rtl="0" eaLnBrk="1" latinLnBrk="0" hangingPunct="1">
              <a:defRPr kern="1200">
                <a:solidFill>
                  <a:schemeClr val="bg1"/>
                </a:solidFill>
                <a:latin typeface="Arial" charset="0"/>
                <a:ea typeface="ＭＳ Ｐゴシック" charset="0"/>
                <a:cs typeface="ＭＳ Ｐゴシック" charset="0"/>
              </a:defRPr>
            </a:lvl6pPr>
            <a:lvl7pPr marL="2743200" algn="l" defTabSz="457200" rtl="0" eaLnBrk="1" latinLnBrk="0" hangingPunct="1">
              <a:defRPr kern="1200">
                <a:solidFill>
                  <a:schemeClr val="bg1"/>
                </a:solidFill>
                <a:latin typeface="Arial" charset="0"/>
                <a:ea typeface="ＭＳ Ｐゴシック" charset="0"/>
                <a:cs typeface="ＭＳ Ｐゴシック" charset="0"/>
              </a:defRPr>
            </a:lvl7pPr>
            <a:lvl8pPr marL="3200400" algn="l" defTabSz="457200" rtl="0" eaLnBrk="1" latinLnBrk="0" hangingPunct="1">
              <a:defRPr kern="1200">
                <a:solidFill>
                  <a:schemeClr val="bg1"/>
                </a:solidFill>
                <a:latin typeface="Arial" charset="0"/>
                <a:ea typeface="ＭＳ Ｐゴシック" charset="0"/>
                <a:cs typeface="ＭＳ Ｐゴシック" charset="0"/>
              </a:defRPr>
            </a:lvl8pPr>
            <a:lvl9pPr marL="3657600" algn="l" defTabSz="457200" rtl="0" eaLnBrk="1" latinLnBrk="0" hangingPunct="1">
              <a:defRPr kern="1200">
                <a:solidFill>
                  <a:schemeClr val="bg1"/>
                </a:solidFill>
                <a:latin typeface="Arial" charset="0"/>
                <a:ea typeface="ＭＳ Ｐゴシック" charset="0"/>
                <a:cs typeface="ＭＳ Ｐゴシック" charset="0"/>
              </a:defRPr>
            </a:lvl9pPr>
          </a:lstStyle>
          <a:p>
            <a:pPr algn="l">
              <a:defRPr/>
            </a:pPr>
            <a:r>
              <a:rPr lang="fr-FR" sz="1000" b="1" kern="1300" dirty="0">
                <a:latin typeface="Trebuchet MS" panose="020B0603020202020204" pitchFamily="34" charset="0"/>
              </a:rPr>
              <a:t>21</a:t>
            </a:r>
            <a:r>
              <a:rPr lang="fr-FR" sz="1000" b="1" kern="1300" baseline="30000" dirty="0">
                <a:latin typeface="Trebuchet MS" panose="020B0603020202020204" pitchFamily="34" charset="0"/>
              </a:rPr>
              <a:t>ème</a:t>
            </a:r>
            <a:r>
              <a:rPr lang="fr-FR" sz="1000" b="1" kern="1300" dirty="0">
                <a:latin typeface="Trebuchet MS" panose="020B0603020202020204" pitchFamily="34" charset="0"/>
              </a:rPr>
              <a:t> École Qualité et Responsabilité Sociétale</a:t>
            </a:r>
            <a:r>
              <a:rPr lang="fr-FR" sz="1000" b="1" kern="1300" baseline="0" dirty="0">
                <a:latin typeface="Trebuchet MS" panose="020B0603020202020204" pitchFamily="34" charset="0"/>
              </a:rPr>
              <a:t> </a:t>
            </a:r>
            <a:r>
              <a:rPr lang="fr-FR" sz="1000" b="1" kern="1300" dirty="0">
                <a:latin typeface="Trebuchet MS" panose="020B0603020202020204" pitchFamily="34" charset="0"/>
              </a:rPr>
              <a:t>en Recherche et en Enseignement</a:t>
            </a:r>
            <a:r>
              <a:rPr lang="fr-FR" sz="1000" b="1" kern="1300" baseline="0" dirty="0">
                <a:latin typeface="Trebuchet MS" panose="020B0603020202020204" pitchFamily="34" charset="0"/>
              </a:rPr>
              <a:t> Supérieur  </a:t>
            </a:r>
            <a:r>
              <a:rPr lang="fr-FR" sz="1000" b="1" kern="1300" baseline="0" dirty="0">
                <a:latin typeface="Trebuchet MS" panose="020B0603020202020204" pitchFamily="34" charset="0"/>
                <a:sym typeface="Wingdings"/>
              </a:rPr>
              <a:t>  </a:t>
            </a:r>
            <a:r>
              <a:rPr lang="fr-FR" sz="1000" b="1" kern="1300" dirty="0">
                <a:latin typeface="Trebuchet MS" panose="020B0603020202020204" pitchFamily="34" charset="0"/>
              </a:rPr>
              <a:t>du 12 au 14 septembre 2023</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406400" rtl="0" eaLnBrk="0" fontAlgn="base" hangingPunct="0">
        <a:lnSpc>
          <a:spcPct val="93000"/>
        </a:lnSpc>
        <a:spcBef>
          <a:spcPct val="0"/>
        </a:spcBef>
        <a:spcAft>
          <a:spcPct val="0"/>
        </a:spcAft>
        <a:buClr>
          <a:srgbClr val="000000"/>
        </a:buClr>
        <a:buSzPct val="100000"/>
        <a:buFont typeface="Times New Roman" charset="0"/>
        <a:defRPr sz="2200">
          <a:solidFill>
            <a:schemeClr val="bg1"/>
          </a:solidFill>
          <a:latin typeface="+mj-lt"/>
          <a:ea typeface="ＭＳ Ｐゴシック" charset="0"/>
          <a:cs typeface="ＭＳ Ｐゴシック" charset="0"/>
        </a:defRPr>
      </a:lvl1pPr>
      <a:lvl2pPr algn="l" defTabSz="406400" rtl="0" eaLnBrk="0" fontAlgn="base" hangingPunct="0">
        <a:lnSpc>
          <a:spcPct val="93000"/>
        </a:lnSpc>
        <a:spcBef>
          <a:spcPct val="0"/>
        </a:spcBef>
        <a:spcAft>
          <a:spcPct val="0"/>
        </a:spcAft>
        <a:buClr>
          <a:srgbClr val="000000"/>
        </a:buClr>
        <a:buSzPct val="100000"/>
        <a:buFont typeface="Times New Roman" charset="0"/>
        <a:defRPr sz="2200">
          <a:solidFill>
            <a:schemeClr val="bg1"/>
          </a:solidFill>
          <a:latin typeface="Verdana" pitchFamily="34" charset="0"/>
          <a:ea typeface="ＭＳ Ｐゴシック" charset="0"/>
          <a:cs typeface="ＭＳ Ｐゴシック" charset="0"/>
        </a:defRPr>
      </a:lvl2pPr>
      <a:lvl3pPr algn="l" defTabSz="406400" rtl="0" eaLnBrk="0" fontAlgn="base" hangingPunct="0">
        <a:lnSpc>
          <a:spcPct val="93000"/>
        </a:lnSpc>
        <a:spcBef>
          <a:spcPct val="0"/>
        </a:spcBef>
        <a:spcAft>
          <a:spcPct val="0"/>
        </a:spcAft>
        <a:buClr>
          <a:srgbClr val="000000"/>
        </a:buClr>
        <a:buSzPct val="100000"/>
        <a:buFont typeface="Times New Roman" charset="0"/>
        <a:defRPr sz="2200">
          <a:solidFill>
            <a:schemeClr val="bg1"/>
          </a:solidFill>
          <a:latin typeface="Verdana" pitchFamily="34" charset="0"/>
          <a:ea typeface="ＭＳ Ｐゴシック" charset="0"/>
          <a:cs typeface="ＭＳ Ｐゴシック" charset="0"/>
        </a:defRPr>
      </a:lvl3pPr>
      <a:lvl4pPr algn="l" defTabSz="406400" rtl="0" eaLnBrk="0" fontAlgn="base" hangingPunct="0">
        <a:lnSpc>
          <a:spcPct val="93000"/>
        </a:lnSpc>
        <a:spcBef>
          <a:spcPct val="0"/>
        </a:spcBef>
        <a:spcAft>
          <a:spcPct val="0"/>
        </a:spcAft>
        <a:buClr>
          <a:srgbClr val="000000"/>
        </a:buClr>
        <a:buSzPct val="100000"/>
        <a:buFont typeface="Times New Roman" charset="0"/>
        <a:defRPr sz="2200">
          <a:solidFill>
            <a:schemeClr val="bg1"/>
          </a:solidFill>
          <a:latin typeface="Verdana" pitchFamily="34" charset="0"/>
          <a:ea typeface="ＭＳ Ｐゴシック" charset="0"/>
          <a:cs typeface="ＭＳ Ｐゴシック" charset="0"/>
        </a:defRPr>
      </a:lvl4pPr>
      <a:lvl5pPr algn="l" defTabSz="406400" rtl="0" eaLnBrk="0" fontAlgn="base" hangingPunct="0">
        <a:lnSpc>
          <a:spcPct val="93000"/>
        </a:lnSpc>
        <a:spcBef>
          <a:spcPct val="0"/>
        </a:spcBef>
        <a:spcAft>
          <a:spcPct val="0"/>
        </a:spcAft>
        <a:buClr>
          <a:srgbClr val="000000"/>
        </a:buClr>
        <a:buSzPct val="100000"/>
        <a:buFont typeface="Times New Roman" charset="0"/>
        <a:defRPr sz="2200">
          <a:solidFill>
            <a:schemeClr val="bg1"/>
          </a:solidFill>
          <a:latin typeface="Verdana" pitchFamily="34" charset="0"/>
          <a:ea typeface="ＭＳ Ｐゴシック" charset="0"/>
          <a:cs typeface="ＭＳ Ｐゴシック"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9pPr>
    </p:titleStyle>
    <p:bodyStyle>
      <a:lvl1pPr marL="309563" indent="-309563" algn="l" defTabSz="406400" rtl="0" eaLnBrk="0" fontAlgn="base" hangingPunct="0">
        <a:lnSpc>
          <a:spcPct val="93000"/>
        </a:lnSpc>
        <a:spcBef>
          <a:spcPct val="0"/>
        </a:spcBef>
        <a:spcAft>
          <a:spcPts val="1288"/>
        </a:spcAft>
        <a:buClr>
          <a:srgbClr val="000000"/>
        </a:buClr>
        <a:buSzPct val="100000"/>
        <a:buFont typeface="Times New Roman" charset="0"/>
        <a:defRPr sz="2500" b="1">
          <a:solidFill>
            <a:srgbClr val="336699"/>
          </a:solidFill>
          <a:latin typeface="+mn-lt"/>
          <a:ea typeface="ＭＳ Ｐゴシック" charset="0"/>
          <a:cs typeface="ＭＳ Ｐゴシック" charset="0"/>
        </a:defRPr>
      </a:lvl1pPr>
      <a:lvl2pPr marL="673100" indent="-258763" algn="l" defTabSz="406400" rtl="0" eaLnBrk="0" fontAlgn="base" hangingPunct="0">
        <a:lnSpc>
          <a:spcPct val="93000"/>
        </a:lnSpc>
        <a:spcBef>
          <a:spcPct val="0"/>
        </a:spcBef>
        <a:spcAft>
          <a:spcPts val="1038"/>
        </a:spcAft>
        <a:buClr>
          <a:srgbClr val="000000"/>
        </a:buClr>
        <a:buSzPct val="100000"/>
        <a:buFont typeface="Times New Roman" charset="0"/>
        <a:defRPr sz="2200" b="1">
          <a:solidFill>
            <a:srgbClr val="336699"/>
          </a:solidFill>
          <a:latin typeface="+mn-lt"/>
          <a:ea typeface="ＭＳ Ｐゴシック" charset="0"/>
        </a:defRPr>
      </a:lvl2pPr>
      <a:lvl3pPr marL="1036638" indent="-206375" algn="l" defTabSz="406400" rtl="0" eaLnBrk="0" fontAlgn="base" hangingPunct="0">
        <a:lnSpc>
          <a:spcPct val="93000"/>
        </a:lnSpc>
        <a:spcBef>
          <a:spcPct val="0"/>
        </a:spcBef>
        <a:spcAft>
          <a:spcPts val="775"/>
        </a:spcAft>
        <a:buClr>
          <a:srgbClr val="000000"/>
        </a:buClr>
        <a:buSzPct val="100000"/>
        <a:buFont typeface="Times New Roman" charset="0"/>
        <a:defRPr>
          <a:solidFill>
            <a:srgbClr val="99CC00"/>
          </a:solidFill>
          <a:latin typeface="+mn-lt"/>
          <a:ea typeface="ＭＳ Ｐゴシック" charset="0"/>
        </a:defRPr>
      </a:lvl3pPr>
      <a:lvl4pPr marL="1450975" indent="-206375" algn="l" defTabSz="406400" rtl="0" eaLnBrk="0" fontAlgn="base" hangingPunct="0">
        <a:lnSpc>
          <a:spcPct val="93000"/>
        </a:lnSpc>
        <a:spcBef>
          <a:spcPct val="0"/>
        </a:spcBef>
        <a:spcAft>
          <a:spcPts val="525"/>
        </a:spcAft>
        <a:buClr>
          <a:srgbClr val="000000"/>
        </a:buClr>
        <a:buSzPct val="100000"/>
        <a:buFont typeface="Times New Roman" charset="0"/>
        <a:defRPr>
          <a:solidFill>
            <a:srgbClr val="000000"/>
          </a:solidFill>
          <a:latin typeface="+mn-lt"/>
          <a:ea typeface="ＭＳ Ｐゴシック" charset="0"/>
        </a:defRPr>
      </a:lvl4pPr>
      <a:lvl5pPr marL="1865313" indent="-206375" algn="l" defTabSz="406400" rtl="0" eaLnBrk="0" fontAlgn="base" hangingPunct="0">
        <a:lnSpc>
          <a:spcPct val="93000"/>
        </a:lnSpc>
        <a:spcBef>
          <a:spcPct val="0"/>
        </a:spcBef>
        <a:spcAft>
          <a:spcPts val="263"/>
        </a:spcAft>
        <a:buClr>
          <a:srgbClr val="000000"/>
        </a:buClr>
        <a:buSzPct val="100000"/>
        <a:buFont typeface="Times New Roman" charset="0"/>
        <a:defRPr>
          <a:solidFill>
            <a:srgbClr val="000000"/>
          </a:solidFill>
          <a:latin typeface="+mn-lt"/>
          <a:ea typeface="ＭＳ Ｐゴシック" charset="0"/>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8" charset="0"/>
        <a:defRPr>
          <a:solidFill>
            <a:srgbClr val="000000"/>
          </a:solidFill>
          <a:latin typeface="+mn-lt"/>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8" charset="0"/>
        <a:defRPr>
          <a:solidFill>
            <a:srgbClr val="000000"/>
          </a:solidFill>
          <a:latin typeface="+mn-lt"/>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8" charset="0"/>
        <a:defRPr>
          <a:solidFill>
            <a:srgbClr val="000000"/>
          </a:solidFill>
          <a:latin typeface="+mn-lt"/>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8" charset="0"/>
        <a:defRPr>
          <a:solidFill>
            <a:srgbClr val="000000"/>
          </a:solidFill>
          <a:latin typeface="+mn-lt"/>
        </a:defRPr>
      </a:lvl9pPr>
    </p:bodyStyle>
    <p:otherStyle>
      <a:defPPr>
        <a:defRPr lang="fr-FR"/>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bwMode="auto">
          <a:xfrm>
            <a:off x="327272" y="3068960"/>
            <a:ext cx="7773120" cy="16561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p>
            <a:pPr defTabSz="407526" eaLnBrk="1">
              <a:defRPr/>
            </a:pPr>
            <a:r>
              <a:rPr lang="fr-FR" sz="2800" b="1" i="1" dirty="0">
                <a:solidFill>
                  <a:schemeClr val="bg1"/>
                </a:solidFill>
                <a:latin typeface="Calibri" panose="020F0502020204030204" pitchFamily="34" charset="0"/>
                <a:ea typeface="Calibri" panose="020F0502020204030204" pitchFamily="34" charset="0"/>
                <a:cs typeface="Calibri" panose="020F0502020204030204" pitchFamily="34" charset="0"/>
              </a:rPr>
              <a:t>La perception de la performance des universités du Liban par les parties prenantes externes</a:t>
            </a:r>
            <a:br>
              <a:rPr lang="en-US" sz="3200" i="1" dirty="0">
                <a:solidFill>
                  <a:schemeClr val="bg1"/>
                </a:solidFill>
              </a:rPr>
            </a:br>
            <a:endParaRPr lang="fr-FR" sz="3000" dirty="0">
              <a:latin typeface="Trebuchet MS" panose="020B0603020202020204" pitchFamily="34" charset="0"/>
              <a:cs typeface="+mj-cs"/>
            </a:endParaRPr>
          </a:p>
        </p:txBody>
      </p:sp>
      <p:sp>
        <p:nvSpPr>
          <p:cNvPr id="4" name="Rectangle 4"/>
          <p:cNvSpPr txBox="1">
            <a:spLocks noChangeArrowheads="1"/>
          </p:cNvSpPr>
          <p:nvPr/>
        </p:nvSpPr>
        <p:spPr bwMode="auto">
          <a:xfrm>
            <a:off x="327272" y="4869160"/>
            <a:ext cx="7773120" cy="951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bodyPr>
          <a:lstStyle>
            <a:lvl1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mj-lt"/>
                <a:ea typeface="ＭＳ Ｐゴシック" charset="0"/>
                <a:cs typeface="ＭＳ Ｐゴシック" charset="0"/>
              </a:defRPr>
            </a:lvl1pPr>
            <a:lvl2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2pPr>
            <a:lvl3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3pPr>
            <a:lvl4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4pPr>
            <a:lvl5pPr algn="l" defTabSz="406400" rtl="0" eaLnBrk="0" fontAlgn="base" hangingPunct="0">
              <a:lnSpc>
                <a:spcPct val="93000"/>
              </a:lnSpc>
              <a:spcBef>
                <a:spcPct val="0"/>
              </a:spcBef>
              <a:spcAft>
                <a:spcPct val="0"/>
              </a:spcAft>
              <a:buClr>
                <a:srgbClr val="000000"/>
              </a:buClr>
              <a:buSzPct val="100000"/>
              <a:buFont typeface="Times New Roman" charset="0"/>
              <a:defRPr sz="3300">
                <a:solidFill>
                  <a:schemeClr val="bg1"/>
                </a:solidFill>
                <a:latin typeface="Verdana" pitchFamily="34" charset="0"/>
                <a:ea typeface="ＭＳ Ｐゴシック" charset="0"/>
                <a:cs typeface="ＭＳ Ｐゴシック" charset="0"/>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defRPr>
            </a:lvl9pPr>
          </a:lstStyle>
          <a:p>
            <a:pPr defTabSz="407526" eaLnBrk="1">
              <a:defRPr/>
            </a:pPr>
            <a:r>
              <a:rPr lang="fr-FR" sz="1600" kern="0" dirty="0">
                <a:latin typeface="Trebuchet MS" panose="020B0603020202020204" pitchFamily="34" charset="0"/>
                <a:cs typeface="+mj-cs"/>
              </a:rPr>
              <a:t>Maha NEHME: Vice – recteur aux affaires académiques et à la recherche- Université Sainte Famille- Liban</a:t>
            </a:r>
          </a:p>
          <a:p>
            <a:pPr defTabSz="407526" eaLnBrk="1">
              <a:defRPr/>
            </a:pPr>
            <a:r>
              <a:rPr lang="fr-FR" sz="1600" kern="0" dirty="0">
                <a:latin typeface="Trebuchet MS" panose="020B0603020202020204" pitchFamily="34" charset="0"/>
                <a:cs typeface="+mj-cs"/>
              </a:rPr>
              <a:t>Josiane ABI KHATTAR: Doyenne de la faculté de Gestion- Déléguée du recteur au développement professionnel</a:t>
            </a:r>
          </a:p>
          <a:p>
            <a:pPr defTabSz="407526" eaLnBrk="1">
              <a:defRPr/>
            </a:pPr>
            <a:r>
              <a:rPr lang="fr-FR" sz="1600" kern="0" dirty="0" err="1">
                <a:latin typeface="Trebuchet MS" panose="020B0603020202020204" pitchFamily="34" charset="0"/>
                <a:cs typeface="+mj-cs"/>
              </a:rPr>
              <a:t>Dunya</a:t>
            </a:r>
            <a:r>
              <a:rPr lang="fr-FR" sz="1600" kern="0" dirty="0">
                <a:latin typeface="Trebuchet MS" panose="020B0603020202020204" pitchFamily="34" charset="0"/>
                <a:cs typeface="+mj-cs"/>
              </a:rPr>
              <a:t> NOHRA: Responsable bureau de recherche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497ED6-1AE8-45A6-9261-D3CF4A166EAA}"/>
              </a:ext>
            </a:extLst>
          </p:cNvPr>
          <p:cNvSpPr>
            <a:spLocks noGrp="1"/>
          </p:cNvSpPr>
          <p:nvPr>
            <p:ph type="sldNum" idx="12"/>
          </p:nvPr>
        </p:nvSpPr>
        <p:spPr/>
        <p:txBody>
          <a:bodyPr/>
          <a:lstStyle/>
          <a:p>
            <a:pPr>
              <a:defRPr/>
            </a:pPr>
            <a:fld id="{C1DB60F1-B213-4140-9DAF-9D79D41B9B2D}" type="slidenum">
              <a:rPr lang="fr-FR" smtClean="0"/>
              <a:pPr>
                <a:defRPr/>
              </a:pPr>
              <a:t>9</a:t>
            </a:fld>
            <a:endParaRPr lang="fr-FR"/>
          </a:p>
        </p:txBody>
      </p:sp>
      <p:graphicFrame>
        <p:nvGraphicFramePr>
          <p:cNvPr id="5" name="Content Placeholder 4">
            <a:extLst>
              <a:ext uri="{FF2B5EF4-FFF2-40B4-BE49-F238E27FC236}">
                <a16:creationId xmlns:a16="http://schemas.microsoft.com/office/drawing/2014/main" id="{6226ECC1-E26A-4E4A-8FE7-97661FCD0262}"/>
              </a:ext>
            </a:extLst>
          </p:cNvPr>
          <p:cNvGraphicFramePr>
            <a:graphicFrameLocks noGrp="1"/>
          </p:cNvGraphicFramePr>
          <p:nvPr>
            <p:ph idx="1"/>
            <p:extLst>
              <p:ext uri="{D42A27DB-BD31-4B8C-83A1-F6EECF244321}">
                <p14:modId xmlns:p14="http://schemas.microsoft.com/office/powerpoint/2010/main" val="1492384784"/>
              </p:ext>
            </p:extLst>
          </p:nvPr>
        </p:nvGraphicFramePr>
        <p:xfrm>
          <a:off x="457200" y="1604963"/>
          <a:ext cx="5698976" cy="4522787"/>
        </p:xfrm>
        <a:graphic>
          <a:graphicData uri="http://schemas.openxmlformats.org/drawingml/2006/chart">
            <c:chart xmlns:c="http://schemas.openxmlformats.org/drawingml/2006/chart" xmlns:r="http://schemas.openxmlformats.org/officeDocument/2006/relationships" r:id="rId2"/>
          </a:graphicData>
        </a:graphic>
      </p:graphicFrame>
      <p:sp>
        <p:nvSpPr>
          <p:cNvPr id="6" name="Arrow: Right 5">
            <a:extLst>
              <a:ext uri="{FF2B5EF4-FFF2-40B4-BE49-F238E27FC236}">
                <a16:creationId xmlns:a16="http://schemas.microsoft.com/office/drawing/2014/main" id="{F9D34ED5-8FF6-4D69-8CAA-24413304263F}"/>
              </a:ext>
            </a:extLst>
          </p:cNvPr>
          <p:cNvSpPr/>
          <p:nvPr/>
        </p:nvSpPr>
        <p:spPr>
          <a:xfrm>
            <a:off x="5410200" y="3048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Rounded Corners 6">
            <a:extLst>
              <a:ext uri="{FF2B5EF4-FFF2-40B4-BE49-F238E27FC236}">
                <a16:creationId xmlns:a16="http://schemas.microsoft.com/office/drawing/2014/main" id="{69689A71-D386-4B0B-BF56-19F7BA063C5B}"/>
              </a:ext>
            </a:extLst>
          </p:cNvPr>
          <p:cNvSpPr/>
          <p:nvPr/>
        </p:nvSpPr>
        <p:spPr>
          <a:xfrm>
            <a:off x="6659240" y="2255571"/>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178 </a:t>
            </a:r>
            <a:r>
              <a:rPr lang="fr-FR" sz="2000" dirty="0">
                <a:latin typeface="Calibri" panose="020F0502020204030204" pitchFamily="34" charset="0"/>
                <a:ea typeface="Calibri" panose="020F0502020204030204" pitchFamily="34" charset="0"/>
                <a:cs typeface="Calibri" panose="020F0502020204030204" pitchFamily="34" charset="0"/>
              </a:rPr>
              <a:t>réponses</a:t>
            </a:r>
          </a:p>
        </p:txBody>
      </p:sp>
      <p:sp>
        <p:nvSpPr>
          <p:cNvPr id="8" name="Rectangle: Rounded Corners 7">
            <a:extLst>
              <a:ext uri="{FF2B5EF4-FFF2-40B4-BE49-F238E27FC236}">
                <a16:creationId xmlns:a16="http://schemas.microsoft.com/office/drawing/2014/main" id="{DAF8099B-149F-4676-B639-4FB5DF1CE460}"/>
              </a:ext>
            </a:extLst>
          </p:cNvPr>
          <p:cNvSpPr/>
          <p:nvPr/>
        </p:nvSpPr>
        <p:spPr>
          <a:xfrm>
            <a:off x="6672715" y="3162300"/>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ea typeface="Calibri" panose="020F0502020204030204" pitchFamily="34" charset="0"/>
                <a:cs typeface="Calibri" panose="020F0502020204030204" pitchFamily="34" charset="0"/>
              </a:rPr>
              <a:t>16 </a:t>
            </a:r>
            <a:r>
              <a:rPr lang="fr-FR" sz="2000" dirty="0">
                <a:latin typeface="Calibri" panose="020F0502020204030204" pitchFamily="34" charset="0"/>
                <a:ea typeface="Calibri" panose="020F0502020204030204" pitchFamily="34" charset="0"/>
                <a:cs typeface="Calibri" panose="020F0502020204030204" pitchFamily="34" charset="0"/>
              </a:rPr>
              <a:t>universités</a:t>
            </a:r>
          </a:p>
        </p:txBody>
      </p:sp>
      <p:sp>
        <p:nvSpPr>
          <p:cNvPr id="9" name="Rectangle: Rounded Corners 8">
            <a:extLst>
              <a:ext uri="{FF2B5EF4-FFF2-40B4-BE49-F238E27FC236}">
                <a16:creationId xmlns:a16="http://schemas.microsoft.com/office/drawing/2014/main" id="{433127FF-5F1E-4B70-A3FC-DA4C8A9A1D0C}"/>
              </a:ext>
            </a:extLst>
          </p:cNvPr>
          <p:cNvSpPr/>
          <p:nvPr/>
        </p:nvSpPr>
        <p:spPr>
          <a:xfrm>
            <a:off x="6693974" y="4005064"/>
            <a:ext cx="2286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ea typeface="Calibri" panose="020F0502020204030204" pitchFamily="34" charset="0"/>
                <a:cs typeface="Calibri" panose="020F0502020204030204" pitchFamily="34" charset="0"/>
              </a:rPr>
              <a:t>Entre 500 et 80000 </a:t>
            </a:r>
          </a:p>
        </p:txBody>
      </p:sp>
      <p:sp>
        <p:nvSpPr>
          <p:cNvPr id="10" name="TextBox 9">
            <a:extLst>
              <a:ext uri="{FF2B5EF4-FFF2-40B4-BE49-F238E27FC236}">
                <a16:creationId xmlns:a16="http://schemas.microsoft.com/office/drawing/2014/main" id="{E1AC43A2-4E3C-415A-82DA-46313C2DD7A7}"/>
              </a:ext>
            </a:extLst>
          </p:cNvPr>
          <p:cNvSpPr txBox="1"/>
          <p:nvPr/>
        </p:nvSpPr>
        <p:spPr>
          <a:xfrm>
            <a:off x="611560" y="426449"/>
            <a:ext cx="4572000" cy="779316"/>
          </a:xfrm>
          <a:prstGeom prst="rect">
            <a:avLst/>
          </a:prstGeom>
          <a:noFill/>
        </p:spPr>
        <p:txBody>
          <a:bodyPr wrap="square">
            <a:spAutoFit/>
          </a:bodyPr>
          <a:lstStyle/>
          <a:p>
            <a:r>
              <a:rPr lang="fr-FR" sz="2400" b="1" i="1" dirty="0">
                <a:solidFill>
                  <a:srgbClr val="FFFFFF"/>
                </a:solidFill>
                <a:latin typeface="Calibri" panose="020F0502020204030204" pitchFamily="34" charset="0"/>
                <a:ea typeface="Calibri" panose="020F0502020204030204" pitchFamily="34" charset="0"/>
                <a:cs typeface="Calibri" panose="020F0502020204030204" pitchFamily="34" charset="0"/>
              </a:rPr>
              <a:t>Résultats </a:t>
            </a:r>
            <a:br>
              <a:rPr lang="fr-FR" sz="2400" b="1" i="1" dirty="0">
                <a:solidFill>
                  <a:srgbClr val="FFFFFF"/>
                </a:solidFill>
                <a:latin typeface="Calibri" panose="020F0502020204030204" pitchFamily="34" charset="0"/>
                <a:ea typeface="Calibri" panose="020F0502020204030204" pitchFamily="34" charset="0"/>
                <a:cs typeface="Calibri" panose="020F0502020204030204" pitchFamily="34" charset="0"/>
              </a:rPr>
            </a:br>
            <a:endParaRPr lang="en-US" sz="2400" dirty="0"/>
          </a:p>
        </p:txBody>
      </p:sp>
    </p:spTree>
    <p:extLst>
      <p:ext uri="{BB962C8B-B14F-4D97-AF65-F5344CB8AC3E}">
        <p14:creationId xmlns:p14="http://schemas.microsoft.com/office/powerpoint/2010/main" val="257120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14ED-909E-485A-99B7-C87EE822EFAE}"/>
              </a:ext>
            </a:extLst>
          </p:cNvPr>
          <p:cNvSpPr>
            <a:spLocks noGrp="1"/>
          </p:cNvSpPr>
          <p:nvPr>
            <p:ph type="title"/>
          </p:nvPr>
        </p:nvSpPr>
        <p:spPr/>
        <p:txBody>
          <a:bodyPr/>
          <a:lstStyle/>
          <a:p>
            <a:r>
              <a:rPr lang="fr-FR" b="1" i="1" dirty="0">
                <a:latin typeface="Calibri" panose="020F0502020204030204" pitchFamily="34" charset="0"/>
                <a:ea typeface="Calibri" panose="020F0502020204030204" pitchFamily="34" charset="0"/>
                <a:cs typeface="Arial" panose="020B0604020202020204" pitchFamily="34" charset="0"/>
              </a:rPr>
              <a:t>Ancienneté de l’université </a:t>
            </a:r>
            <a:br>
              <a:rPr lang="en-US" b="1" i="1"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7D0C0F80-197F-4920-9F64-84CF52F40E8C}"/>
              </a:ext>
            </a:extLst>
          </p:cNvPr>
          <p:cNvSpPr>
            <a:spLocks noGrp="1"/>
          </p:cNvSpPr>
          <p:nvPr>
            <p:ph type="sldNum" idx="12"/>
          </p:nvPr>
        </p:nvSpPr>
        <p:spPr/>
        <p:txBody>
          <a:bodyPr/>
          <a:lstStyle/>
          <a:p>
            <a:pPr>
              <a:defRPr/>
            </a:pPr>
            <a:fld id="{C1DB60F1-B213-4140-9DAF-9D79D41B9B2D}" type="slidenum">
              <a:rPr lang="fr-FR" smtClean="0"/>
              <a:pPr>
                <a:defRPr/>
              </a:pPr>
              <a:t>10</a:t>
            </a:fld>
            <a:endParaRPr lang="fr-FR"/>
          </a:p>
        </p:txBody>
      </p:sp>
      <p:graphicFrame>
        <p:nvGraphicFramePr>
          <p:cNvPr id="5" name="Chart 4">
            <a:extLst>
              <a:ext uri="{FF2B5EF4-FFF2-40B4-BE49-F238E27FC236}">
                <a16:creationId xmlns:a16="http://schemas.microsoft.com/office/drawing/2014/main" id="{B3E8A546-32CE-4A9C-B0CA-FA34C87FDBF1}"/>
              </a:ext>
            </a:extLst>
          </p:cNvPr>
          <p:cNvGraphicFramePr/>
          <p:nvPr>
            <p:extLst>
              <p:ext uri="{D42A27DB-BD31-4B8C-83A1-F6EECF244321}">
                <p14:modId xmlns:p14="http://schemas.microsoft.com/office/powerpoint/2010/main" val="783752014"/>
              </p:ext>
            </p:extLst>
          </p:nvPr>
        </p:nvGraphicFramePr>
        <p:xfrm>
          <a:off x="230916" y="1752600"/>
          <a:ext cx="6474684"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71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44B4-303E-41CF-A690-23EF4589EB67}"/>
              </a:ext>
            </a:extLst>
          </p:cNvPr>
          <p:cNvSpPr>
            <a:spLocks noGrp="1"/>
          </p:cNvSpPr>
          <p:nvPr>
            <p:ph type="title"/>
          </p:nvPr>
        </p:nvSpPr>
        <p:spPr>
          <a:xfrm>
            <a:off x="131762" y="44624"/>
            <a:ext cx="6024413" cy="1177925"/>
          </a:xfrm>
        </p:spPr>
        <p:txBody>
          <a:bodyPr/>
          <a:lstStyle/>
          <a:p>
            <a:r>
              <a:rPr lang="fr-FR" b="1" i="1" dirty="0">
                <a:latin typeface="Calibri" panose="020F0502020204030204" pitchFamily="34" charset="0"/>
                <a:ea typeface="Calibri" panose="020F0502020204030204" pitchFamily="34" charset="0"/>
                <a:cs typeface="Arial" panose="020B0604020202020204" pitchFamily="34" charset="0"/>
              </a:rPr>
              <a:t>Université accréditée par une agence externe</a:t>
            </a:r>
            <a:br>
              <a:rPr lang="en-US" b="1" i="1"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5C658F3A-CD32-4113-A190-06AC36C20B30}"/>
              </a:ext>
            </a:extLst>
          </p:cNvPr>
          <p:cNvSpPr>
            <a:spLocks noGrp="1"/>
          </p:cNvSpPr>
          <p:nvPr>
            <p:ph type="sldNum" idx="12"/>
          </p:nvPr>
        </p:nvSpPr>
        <p:spPr/>
        <p:txBody>
          <a:bodyPr/>
          <a:lstStyle/>
          <a:p>
            <a:pPr>
              <a:defRPr/>
            </a:pPr>
            <a:fld id="{C1DB60F1-B213-4140-9DAF-9D79D41B9B2D}" type="slidenum">
              <a:rPr lang="fr-FR" smtClean="0"/>
              <a:pPr>
                <a:defRPr/>
              </a:pPr>
              <a:t>11</a:t>
            </a:fld>
            <a:endParaRPr lang="fr-FR"/>
          </a:p>
        </p:txBody>
      </p:sp>
      <p:graphicFrame>
        <p:nvGraphicFramePr>
          <p:cNvPr id="5" name="Chart 4">
            <a:extLst>
              <a:ext uri="{FF2B5EF4-FFF2-40B4-BE49-F238E27FC236}">
                <a16:creationId xmlns:a16="http://schemas.microsoft.com/office/drawing/2014/main" id="{E4010F09-A2B2-41A1-9F24-4E379B368B7A}"/>
              </a:ext>
            </a:extLst>
          </p:cNvPr>
          <p:cNvGraphicFramePr/>
          <p:nvPr/>
        </p:nvGraphicFramePr>
        <p:xfrm>
          <a:off x="457200" y="1727757"/>
          <a:ext cx="5486400" cy="3606243"/>
        </p:xfrm>
        <a:graphic>
          <a:graphicData uri="http://schemas.openxmlformats.org/drawingml/2006/chart">
            <c:chart xmlns:c="http://schemas.openxmlformats.org/drawingml/2006/chart" xmlns:r="http://schemas.openxmlformats.org/officeDocument/2006/relationships" r:id="rId2"/>
          </a:graphicData>
        </a:graphic>
      </p:graphicFrame>
      <p:sp>
        <p:nvSpPr>
          <p:cNvPr id="6" name="同侧圆角矩形 88">
            <a:extLst>
              <a:ext uri="{FF2B5EF4-FFF2-40B4-BE49-F238E27FC236}">
                <a16:creationId xmlns:a16="http://schemas.microsoft.com/office/drawing/2014/main" id="{7DB86413-DF20-4F59-8773-62374856CA5F}"/>
              </a:ext>
            </a:extLst>
          </p:cNvPr>
          <p:cNvSpPr/>
          <p:nvPr/>
        </p:nvSpPr>
        <p:spPr>
          <a:xfrm flipH="1">
            <a:off x="6542158" y="1727757"/>
            <a:ext cx="1682535" cy="654047"/>
          </a:xfrm>
          <a:prstGeom prst="round2SameRect">
            <a:avLst/>
          </a:prstGeom>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en-US" altLang="zh-CN" sz="1600" b="1" dirty="0" err="1">
                <a:ea typeface="字魂59号-创粗黑" panose="00000500000000000000" pitchFamily="2" charset="-122"/>
                <a:sym typeface="字魂59号-创粗黑" panose="00000500000000000000" pitchFamily="2" charset="-122"/>
              </a:rPr>
              <a:t>Loi</a:t>
            </a:r>
            <a:r>
              <a:rPr lang="en-US" altLang="zh-CN" sz="1600" b="1" dirty="0">
                <a:ea typeface="字魂59号-创粗黑" panose="00000500000000000000" pitchFamily="2" charset="-122"/>
                <a:sym typeface="字魂59号-创粗黑" panose="00000500000000000000" pitchFamily="2" charset="-122"/>
              </a:rPr>
              <a:t> pour AQ</a:t>
            </a:r>
            <a:endParaRPr lang="zh-CN" altLang="en-US" sz="1600" b="1" dirty="0">
              <a:ea typeface="字魂59号-创粗黑" panose="00000500000000000000" pitchFamily="2" charset="-122"/>
              <a:sym typeface="字魂59号-创粗黑" panose="00000500000000000000" pitchFamily="2" charset="-122"/>
            </a:endParaRPr>
          </a:p>
        </p:txBody>
      </p:sp>
      <p:sp>
        <p:nvSpPr>
          <p:cNvPr id="7" name="同侧圆角矩形 88">
            <a:extLst>
              <a:ext uri="{FF2B5EF4-FFF2-40B4-BE49-F238E27FC236}">
                <a16:creationId xmlns:a16="http://schemas.microsoft.com/office/drawing/2014/main" id="{76625D0A-DB49-4B41-8CDD-FBEA7DE64B70}"/>
              </a:ext>
            </a:extLst>
          </p:cNvPr>
          <p:cNvSpPr/>
          <p:nvPr/>
        </p:nvSpPr>
        <p:spPr>
          <a:xfrm flipH="1">
            <a:off x="6542160" y="2667001"/>
            <a:ext cx="1682533" cy="654047"/>
          </a:xfrm>
          <a:prstGeom prst="round2SameRect">
            <a:avLst/>
          </a:prstGeom>
          <a:ln/>
        </p:spPr>
        <p:style>
          <a:lnRef idx="3">
            <a:schemeClr val="lt1"/>
          </a:lnRef>
          <a:fillRef idx="1">
            <a:schemeClr val="accent2"/>
          </a:fillRef>
          <a:effectRef idx="1">
            <a:schemeClr val="accent2"/>
          </a:effectRef>
          <a:fontRef idx="minor">
            <a:schemeClr val="lt1"/>
          </a:fontRef>
        </p:style>
        <p:txBody>
          <a:bodyPr wrap="square" rtlCol="0" anchor="ctr">
            <a:noAutofit/>
          </a:bodyPr>
          <a:lstStyle/>
          <a:p>
            <a:pPr algn="ctr"/>
            <a:r>
              <a:rPr lang="en-US" altLang="zh-CN" sz="1400" b="1" dirty="0">
                <a:ea typeface="字魂59号-创粗黑" panose="00000500000000000000" pitchFamily="2" charset="-122"/>
                <a:sym typeface="字魂59号-创粗黑" panose="00000500000000000000" pitchFamily="2" charset="-122"/>
              </a:rPr>
              <a:t>Pas </a:t>
            </a:r>
            <a:r>
              <a:rPr lang="en-US" altLang="zh-CN" sz="1400" b="1" dirty="0" err="1">
                <a:ea typeface="字魂59号-创粗黑" panose="00000500000000000000" pitchFamily="2" charset="-122"/>
                <a:sym typeface="字魂59号-创粗黑" panose="00000500000000000000" pitchFamily="2" charset="-122"/>
              </a:rPr>
              <a:t>d’agence</a:t>
            </a:r>
            <a:r>
              <a:rPr lang="en-US" altLang="zh-CN" sz="1400" b="1" dirty="0">
                <a:ea typeface="字魂59号-创粗黑" panose="00000500000000000000" pitchFamily="2" charset="-122"/>
                <a:sym typeface="字魂59号-创粗黑" panose="00000500000000000000" pitchFamily="2" charset="-122"/>
              </a:rPr>
              <a:t> </a:t>
            </a:r>
            <a:r>
              <a:rPr lang="en-US" altLang="zh-CN" sz="1400" b="1" dirty="0" err="1">
                <a:ea typeface="字魂59号-创粗黑" panose="00000500000000000000" pitchFamily="2" charset="-122"/>
                <a:sym typeface="字魂59号-创粗黑" panose="00000500000000000000" pitchFamily="2" charset="-122"/>
              </a:rPr>
              <a:t>nationale</a:t>
            </a:r>
            <a:endParaRPr lang="zh-CN" altLang="en-US" sz="1400" b="1" dirty="0">
              <a:ea typeface="字魂59号-创粗黑" panose="00000500000000000000" pitchFamily="2" charset="-122"/>
              <a:sym typeface="字魂59号-创粗黑" panose="00000500000000000000" pitchFamily="2" charset="-122"/>
            </a:endParaRPr>
          </a:p>
        </p:txBody>
      </p:sp>
      <p:sp>
        <p:nvSpPr>
          <p:cNvPr id="8" name="同侧圆角矩形 88">
            <a:extLst>
              <a:ext uri="{FF2B5EF4-FFF2-40B4-BE49-F238E27FC236}">
                <a16:creationId xmlns:a16="http://schemas.microsoft.com/office/drawing/2014/main" id="{777D3018-2451-4DCB-B9D2-67A8FA2F9EAC}"/>
              </a:ext>
            </a:extLst>
          </p:cNvPr>
          <p:cNvSpPr/>
          <p:nvPr/>
        </p:nvSpPr>
        <p:spPr>
          <a:xfrm flipH="1">
            <a:off x="6553044" y="3629339"/>
            <a:ext cx="1682532" cy="654047"/>
          </a:xfrm>
          <a:prstGeom prst="round2SameRect">
            <a:avLst/>
          </a:prstGeom>
          <a:ln/>
        </p:spPr>
        <p:style>
          <a:lnRef idx="3">
            <a:schemeClr val="lt1"/>
          </a:lnRef>
          <a:fillRef idx="1">
            <a:schemeClr val="accent3"/>
          </a:fillRef>
          <a:effectRef idx="1">
            <a:schemeClr val="accent3"/>
          </a:effectRef>
          <a:fontRef idx="minor">
            <a:schemeClr val="lt1"/>
          </a:fontRef>
        </p:style>
        <p:txBody>
          <a:bodyPr wrap="square" rtlCol="0" anchor="ctr">
            <a:noAutofit/>
          </a:bodyPr>
          <a:lstStyle/>
          <a:p>
            <a:pPr algn="ctr"/>
            <a:r>
              <a:rPr lang="fr-FR" altLang="zh-CN" sz="1400" b="1" dirty="0">
                <a:ea typeface="字魂59号-创粗黑" panose="00000500000000000000" pitchFamily="2" charset="-122"/>
                <a:sym typeface="字魂59号-创粗黑" panose="00000500000000000000" pitchFamily="2" charset="-122"/>
              </a:rPr>
              <a:t>Contrôle par DG MEES</a:t>
            </a:r>
          </a:p>
        </p:txBody>
      </p:sp>
      <p:sp>
        <p:nvSpPr>
          <p:cNvPr id="9" name="同侧圆角矩形 88">
            <a:extLst>
              <a:ext uri="{FF2B5EF4-FFF2-40B4-BE49-F238E27FC236}">
                <a16:creationId xmlns:a16="http://schemas.microsoft.com/office/drawing/2014/main" id="{804FB6F5-ED99-4706-9BE8-6AD266FA9ABD}"/>
              </a:ext>
            </a:extLst>
          </p:cNvPr>
          <p:cNvSpPr/>
          <p:nvPr/>
        </p:nvSpPr>
        <p:spPr>
          <a:xfrm flipH="1">
            <a:off x="6629399" y="4591677"/>
            <a:ext cx="1606176" cy="654047"/>
          </a:xfrm>
          <a:prstGeom prst="round2SameRect">
            <a:avLst/>
          </a:prstGeom>
          <a:ln/>
        </p:spPr>
        <p:style>
          <a:lnRef idx="3">
            <a:schemeClr val="lt1"/>
          </a:lnRef>
          <a:fillRef idx="1">
            <a:schemeClr val="dk1"/>
          </a:fillRef>
          <a:effectRef idx="1">
            <a:schemeClr val="dk1"/>
          </a:effectRef>
          <a:fontRef idx="minor">
            <a:schemeClr val="lt1"/>
          </a:fontRef>
        </p:style>
        <p:txBody>
          <a:bodyPr wrap="square" rtlCol="0" anchor="ctr">
            <a:noAutofit/>
          </a:bodyPr>
          <a:lstStyle/>
          <a:p>
            <a:pPr algn="ctr"/>
            <a:r>
              <a:rPr lang="fr-FR" altLang="zh-CN" sz="1400" b="1" dirty="0">
                <a:ea typeface="字魂59号-创粗黑" panose="00000500000000000000" pitchFamily="2" charset="-122"/>
                <a:sym typeface="字魂59号-创粗黑" panose="00000500000000000000" pitchFamily="2" charset="-122"/>
              </a:rPr>
              <a:t>Accréditation non obligatoire</a:t>
            </a:r>
          </a:p>
        </p:txBody>
      </p:sp>
    </p:spTree>
    <p:extLst>
      <p:ext uri="{BB962C8B-B14F-4D97-AF65-F5344CB8AC3E}">
        <p14:creationId xmlns:p14="http://schemas.microsoft.com/office/powerpoint/2010/main" val="157481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DF6A-5315-4C42-9AAB-053E3BE878A6}"/>
              </a:ext>
            </a:extLst>
          </p:cNvPr>
          <p:cNvSpPr>
            <a:spLocks noGrp="1"/>
          </p:cNvSpPr>
          <p:nvPr>
            <p:ph type="title"/>
          </p:nvPr>
        </p:nvSpPr>
        <p:spPr>
          <a:xfrm>
            <a:off x="131762" y="44624"/>
            <a:ext cx="7032525" cy="1177925"/>
          </a:xfrm>
        </p:spPr>
        <p:txBody>
          <a:bodyPr/>
          <a:lstStyle/>
          <a:p>
            <a:r>
              <a:rPr lang="fr-FR" b="1" i="1" dirty="0">
                <a:ea typeface="Calibri" panose="020F0502020204030204" pitchFamily="34" charset="0"/>
                <a:cs typeface="Arial" panose="020B0604020202020204" pitchFamily="34" charset="0"/>
              </a:rPr>
              <a:t>Dans quelle mesure pensez-vous que cette université a atteint ses objectifs généraux?</a:t>
            </a:r>
            <a:br>
              <a:rPr lang="en-US" b="1" i="1" dirty="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4495AEB5-F760-4C49-9066-C18F3D2B9A0B}"/>
              </a:ext>
            </a:extLst>
          </p:cNvPr>
          <p:cNvSpPr>
            <a:spLocks noGrp="1"/>
          </p:cNvSpPr>
          <p:nvPr>
            <p:ph type="sldNum" idx="12"/>
          </p:nvPr>
        </p:nvSpPr>
        <p:spPr/>
        <p:txBody>
          <a:bodyPr/>
          <a:lstStyle/>
          <a:p>
            <a:pPr>
              <a:defRPr/>
            </a:pPr>
            <a:fld id="{C1DB60F1-B213-4140-9DAF-9D79D41B9B2D}" type="slidenum">
              <a:rPr lang="fr-FR" smtClean="0"/>
              <a:pPr>
                <a:defRPr/>
              </a:pPr>
              <a:t>12</a:t>
            </a:fld>
            <a:endParaRPr lang="fr-FR"/>
          </a:p>
        </p:txBody>
      </p:sp>
      <p:graphicFrame>
        <p:nvGraphicFramePr>
          <p:cNvPr id="5" name="Chart 4">
            <a:extLst>
              <a:ext uri="{FF2B5EF4-FFF2-40B4-BE49-F238E27FC236}">
                <a16:creationId xmlns:a16="http://schemas.microsoft.com/office/drawing/2014/main" id="{4DFB52E5-BA56-4F6D-8B44-D6490AB2B2A0}"/>
              </a:ext>
            </a:extLst>
          </p:cNvPr>
          <p:cNvGraphicFramePr/>
          <p:nvPr/>
        </p:nvGraphicFramePr>
        <p:xfrm>
          <a:off x="344058" y="2271748"/>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同侧圆角矩形 88">
            <a:extLst>
              <a:ext uri="{FF2B5EF4-FFF2-40B4-BE49-F238E27FC236}">
                <a16:creationId xmlns:a16="http://schemas.microsoft.com/office/drawing/2014/main" id="{40AD1F8D-8E49-49EA-94B7-1C9D459E5860}"/>
              </a:ext>
            </a:extLst>
          </p:cNvPr>
          <p:cNvSpPr/>
          <p:nvPr/>
        </p:nvSpPr>
        <p:spPr>
          <a:xfrm flipH="1">
            <a:off x="6874531" y="2208899"/>
            <a:ext cx="2193269" cy="654047"/>
          </a:xfrm>
          <a:prstGeom prst="round2Same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fr-FR" altLang="zh-CN" sz="1400" b="1" i="1" dirty="0">
                <a:solidFill>
                  <a:schemeClr val="bg1"/>
                </a:solidFill>
                <a:ea typeface="字魂59号-创粗黑" panose="00000500000000000000" pitchFamily="2" charset="-122"/>
                <a:sym typeface="字魂59号-创粗黑" panose="00000500000000000000" pitchFamily="2" charset="-122"/>
              </a:rPr>
              <a:t>Objectifs postés sur site web</a:t>
            </a:r>
          </a:p>
        </p:txBody>
      </p:sp>
      <p:sp>
        <p:nvSpPr>
          <p:cNvPr id="7" name="同侧圆角矩形 88">
            <a:extLst>
              <a:ext uri="{FF2B5EF4-FFF2-40B4-BE49-F238E27FC236}">
                <a16:creationId xmlns:a16="http://schemas.microsoft.com/office/drawing/2014/main" id="{6FC06042-803E-4F63-B3C6-043239336E74}"/>
              </a:ext>
            </a:extLst>
          </p:cNvPr>
          <p:cNvSpPr/>
          <p:nvPr/>
        </p:nvSpPr>
        <p:spPr>
          <a:xfrm flipH="1">
            <a:off x="6874531" y="3101976"/>
            <a:ext cx="2193269" cy="654047"/>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altLang="zh-CN" sz="1400" b="1" i="1" dirty="0">
                <a:solidFill>
                  <a:schemeClr val="bg1"/>
                </a:solidFill>
                <a:ea typeface="字魂59号-创粗黑" panose="00000500000000000000" pitchFamily="2" charset="-122"/>
                <a:sym typeface="字魂59号-创粗黑" panose="00000500000000000000" pitchFamily="2" charset="-122"/>
              </a:rPr>
              <a:t>Répondre aux besoins des PP</a:t>
            </a:r>
          </a:p>
        </p:txBody>
      </p:sp>
      <p:sp>
        <p:nvSpPr>
          <p:cNvPr id="8" name="同侧圆角矩形 88">
            <a:extLst>
              <a:ext uri="{FF2B5EF4-FFF2-40B4-BE49-F238E27FC236}">
                <a16:creationId xmlns:a16="http://schemas.microsoft.com/office/drawing/2014/main" id="{F75AAB19-39B3-4669-9685-CE7C8AF7329F}"/>
              </a:ext>
            </a:extLst>
          </p:cNvPr>
          <p:cNvSpPr/>
          <p:nvPr/>
        </p:nvSpPr>
        <p:spPr>
          <a:xfrm flipH="1">
            <a:off x="6847087" y="3935246"/>
            <a:ext cx="2193269" cy="654047"/>
          </a:xfrm>
          <a:prstGeom prst="round2Same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fr-FR" altLang="zh-CN" sz="1400" b="1" i="1" dirty="0">
                <a:solidFill>
                  <a:schemeClr val="bg1"/>
                </a:solidFill>
                <a:ea typeface="字魂59号-创粗黑" panose="00000500000000000000" pitchFamily="2" charset="-122"/>
                <a:sym typeface="字魂59号-创粗黑" panose="00000500000000000000" pitchFamily="2" charset="-122"/>
              </a:rPr>
              <a:t>Offrir un enseignement de qualité </a:t>
            </a:r>
          </a:p>
        </p:txBody>
      </p:sp>
    </p:spTree>
    <p:extLst>
      <p:ext uri="{BB962C8B-B14F-4D97-AF65-F5344CB8AC3E}">
        <p14:creationId xmlns:p14="http://schemas.microsoft.com/office/powerpoint/2010/main" val="341008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71BD-E18A-41AC-817C-EB98BFB71255}"/>
              </a:ext>
            </a:extLst>
          </p:cNvPr>
          <p:cNvSpPr>
            <a:spLocks noGrp="1"/>
          </p:cNvSpPr>
          <p:nvPr>
            <p:ph type="title"/>
          </p:nvPr>
        </p:nvSpPr>
        <p:spPr/>
        <p:txBody>
          <a:bodyPr/>
          <a:lstStyle/>
          <a:p>
            <a:r>
              <a:rPr lang="fr-FR" altLang="zh-CN" sz="2000" b="1" i="1" dirty="0">
                <a:ea typeface="字魂59号-创粗黑" panose="00000500000000000000" pitchFamily="2" charset="-122"/>
                <a:sym typeface="字魂59号-创粗黑" panose="00000500000000000000" pitchFamily="2" charset="-122"/>
              </a:rPr>
              <a:t>Réputation/ pertinence </a:t>
            </a:r>
            <a:br>
              <a:rPr lang="fr-FR" altLang="zh-CN" sz="2000" b="1" i="1" dirty="0">
                <a:ea typeface="字魂59号-创粗黑" panose="00000500000000000000" pitchFamily="2" charset="-122"/>
                <a:sym typeface="字魂59号-创粗黑" panose="00000500000000000000" pitchFamily="2" charset="-122"/>
              </a:rPr>
            </a:br>
            <a:endParaRPr lang="en-US" dirty="0"/>
          </a:p>
        </p:txBody>
      </p:sp>
      <p:sp>
        <p:nvSpPr>
          <p:cNvPr id="4" name="Slide Number Placeholder 3">
            <a:extLst>
              <a:ext uri="{FF2B5EF4-FFF2-40B4-BE49-F238E27FC236}">
                <a16:creationId xmlns:a16="http://schemas.microsoft.com/office/drawing/2014/main" id="{5A36FA92-CC3A-4195-8EF5-F49B88141887}"/>
              </a:ext>
            </a:extLst>
          </p:cNvPr>
          <p:cNvSpPr>
            <a:spLocks noGrp="1"/>
          </p:cNvSpPr>
          <p:nvPr>
            <p:ph type="sldNum" idx="12"/>
          </p:nvPr>
        </p:nvSpPr>
        <p:spPr/>
        <p:txBody>
          <a:bodyPr/>
          <a:lstStyle/>
          <a:p>
            <a:pPr>
              <a:defRPr/>
            </a:pPr>
            <a:fld id="{C1DB60F1-B213-4140-9DAF-9D79D41B9B2D}" type="slidenum">
              <a:rPr lang="fr-FR" smtClean="0"/>
              <a:pPr>
                <a:defRPr/>
              </a:pPr>
              <a:t>13</a:t>
            </a:fld>
            <a:endParaRPr lang="fr-FR"/>
          </a:p>
        </p:txBody>
      </p:sp>
      <p:sp>
        <p:nvSpPr>
          <p:cNvPr id="5" name="同侧圆角矩形 88">
            <a:extLst>
              <a:ext uri="{FF2B5EF4-FFF2-40B4-BE49-F238E27FC236}">
                <a16:creationId xmlns:a16="http://schemas.microsoft.com/office/drawing/2014/main" id="{128325AB-FD44-4941-930C-181C6706B2BF}"/>
              </a:ext>
            </a:extLst>
          </p:cNvPr>
          <p:cNvSpPr/>
          <p:nvPr/>
        </p:nvSpPr>
        <p:spPr>
          <a:xfrm flipH="1">
            <a:off x="235407" y="1317624"/>
            <a:ext cx="3651116" cy="654047"/>
          </a:xfrm>
          <a:prstGeom prst="round2SameRect">
            <a:avLst/>
          </a:prstGeom>
          <a:solidFill>
            <a:schemeClr val="accent1"/>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altLang="zh-CN" sz="2400" b="1" i="1" dirty="0">
                <a:ea typeface="字魂59号-创粗黑" panose="00000500000000000000" pitchFamily="2" charset="-122"/>
                <a:sym typeface="字魂59号-创粗黑" panose="00000500000000000000" pitchFamily="2" charset="-122"/>
              </a:rPr>
              <a:t>Réputation </a:t>
            </a:r>
          </a:p>
        </p:txBody>
      </p:sp>
      <p:graphicFrame>
        <p:nvGraphicFramePr>
          <p:cNvPr id="6" name="Content Placeholder 5">
            <a:extLst>
              <a:ext uri="{FF2B5EF4-FFF2-40B4-BE49-F238E27FC236}">
                <a16:creationId xmlns:a16="http://schemas.microsoft.com/office/drawing/2014/main" id="{B848E8A3-44FB-4070-A887-4173D79067D0}"/>
              </a:ext>
            </a:extLst>
          </p:cNvPr>
          <p:cNvGraphicFramePr>
            <a:graphicFrameLocks noGrp="1"/>
          </p:cNvGraphicFramePr>
          <p:nvPr>
            <p:ph idx="1"/>
            <p:extLst>
              <p:ext uri="{D42A27DB-BD31-4B8C-83A1-F6EECF244321}">
                <p14:modId xmlns:p14="http://schemas.microsoft.com/office/powerpoint/2010/main" val="2908538757"/>
              </p:ext>
            </p:extLst>
          </p:nvPr>
        </p:nvGraphicFramePr>
        <p:xfrm>
          <a:off x="131763" y="2034275"/>
          <a:ext cx="3754760" cy="4347054"/>
        </p:xfrm>
        <a:graphic>
          <a:graphicData uri="http://schemas.openxmlformats.org/drawingml/2006/chart">
            <c:chart xmlns:c="http://schemas.openxmlformats.org/drawingml/2006/chart" xmlns:r="http://schemas.openxmlformats.org/officeDocument/2006/relationships" r:id="rId2"/>
          </a:graphicData>
        </a:graphic>
      </p:graphicFrame>
      <p:sp>
        <p:nvSpPr>
          <p:cNvPr id="7" name="同侧圆角矩形 88">
            <a:extLst>
              <a:ext uri="{FF2B5EF4-FFF2-40B4-BE49-F238E27FC236}">
                <a16:creationId xmlns:a16="http://schemas.microsoft.com/office/drawing/2014/main" id="{46EB3803-D970-4B14-8788-8CD2EC7EBB1D}"/>
              </a:ext>
            </a:extLst>
          </p:cNvPr>
          <p:cNvSpPr/>
          <p:nvPr/>
        </p:nvSpPr>
        <p:spPr>
          <a:xfrm flipH="1">
            <a:off x="4244772" y="1359503"/>
            <a:ext cx="4894943" cy="654047"/>
          </a:xfrm>
          <a:prstGeom prst="round2SameRect">
            <a:avLst/>
          </a:prstGeom>
          <a:solidFill>
            <a:schemeClr val="accent1"/>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b="1" i="1" dirty="0">
                <a:effectLst/>
                <a:ea typeface="Calibri" panose="020F0502020204030204" pitchFamily="34" charset="0"/>
                <a:cs typeface="Times New Roman" panose="02020603050405020304" pitchFamily="18" charset="0"/>
              </a:rPr>
              <a:t>Pertinence en relation avec les besoins du marché du travail </a:t>
            </a:r>
            <a:r>
              <a:rPr lang="fr-FR" b="1" i="1" dirty="0">
                <a:effectLst/>
                <a:ea typeface="Calibri" panose="020F0502020204030204" pitchFamily="34" charset="0"/>
                <a:cs typeface="Arial" panose="020B0604020202020204" pitchFamily="34" charset="0"/>
              </a:rPr>
              <a:t>actuel</a:t>
            </a:r>
            <a:endParaRPr lang="en-US" b="1" i="1" dirty="0"/>
          </a:p>
        </p:txBody>
      </p:sp>
      <p:graphicFrame>
        <p:nvGraphicFramePr>
          <p:cNvPr id="8" name="Chart 7">
            <a:extLst>
              <a:ext uri="{FF2B5EF4-FFF2-40B4-BE49-F238E27FC236}">
                <a16:creationId xmlns:a16="http://schemas.microsoft.com/office/drawing/2014/main" id="{0866BA02-83DD-4235-87BC-2528DD7C5307}"/>
              </a:ext>
            </a:extLst>
          </p:cNvPr>
          <p:cNvGraphicFramePr/>
          <p:nvPr/>
        </p:nvGraphicFramePr>
        <p:xfrm>
          <a:off x="4262915" y="2209800"/>
          <a:ext cx="48768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150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06EC5-35FC-4EDA-BD2E-F4E13C447D13}"/>
              </a:ext>
            </a:extLst>
          </p:cNvPr>
          <p:cNvSpPr>
            <a:spLocks noGrp="1"/>
          </p:cNvSpPr>
          <p:nvPr>
            <p:ph type="title"/>
          </p:nvPr>
        </p:nvSpPr>
        <p:spPr>
          <a:xfrm>
            <a:off x="131762" y="44624"/>
            <a:ext cx="6528469" cy="1177925"/>
          </a:xfrm>
        </p:spPr>
        <p:txBody>
          <a:bodyPr/>
          <a:lstStyle/>
          <a:p>
            <a:r>
              <a:rPr lang="fr-FR" b="1" i="1" dirty="0">
                <a:latin typeface="Calibri" panose="020F0502020204030204" pitchFamily="34" charset="0"/>
                <a:ea typeface="Calibri" panose="020F0502020204030204" pitchFamily="34" charset="0"/>
                <a:cs typeface="Arial" panose="020B0604020202020204" pitchFamily="34" charset="0"/>
              </a:rPr>
              <a:t>Qualité de l’enseignement et qualité de recherche</a:t>
            </a:r>
            <a:br>
              <a:rPr lang="en-US" b="1" i="1"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55331B7A-9909-4E37-AB4C-7510724DBA1A}"/>
              </a:ext>
            </a:extLst>
          </p:cNvPr>
          <p:cNvSpPr>
            <a:spLocks noGrp="1"/>
          </p:cNvSpPr>
          <p:nvPr>
            <p:ph type="sldNum" idx="12"/>
          </p:nvPr>
        </p:nvSpPr>
        <p:spPr/>
        <p:txBody>
          <a:bodyPr/>
          <a:lstStyle/>
          <a:p>
            <a:pPr>
              <a:defRPr/>
            </a:pPr>
            <a:fld id="{C1DB60F1-B213-4140-9DAF-9D79D41B9B2D}" type="slidenum">
              <a:rPr lang="fr-FR" smtClean="0"/>
              <a:pPr>
                <a:defRPr/>
              </a:pPr>
              <a:t>14</a:t>
            </a:fld>
            <a:endParaRPr lang="fr-FR"/>
          </a:p>
        </p:txBody>
      </p:sp>
      <p:sp>
        <p:nvSpPr>
          <p:cNvPr id="5" name="矩形: 圆角 1">
            <a:extLst>
              <a:ext uri="{FF2B5EF4-FFF2-40B4-BE49-F238E27FC236}">
                <a16:creationId xmlns:a16="http://schemas.microsoft.com/office/drawing/2014/main" id="{B3865A7E-7F05-4F51-BB62-5C02914A2BD4}"/>
              </a:ext>
            </a:extLst>
          </p:cNvPr>
          <p:cNvSpPr/>
          <p:nvPr/>
        </p:nvSpPr>
        <p:spPr>
          <a:xfrm>
            <a:off x="0" y="1340768"/>
            <a:ext cx="3810000" cy="1264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800"/>
              </a:spcAft>
            </a:pPr>
            <a:r>
              <a:rPr lang="fr-FR" b="1" i="1" dirty="0">
                <a:latin typeface="Calibri" panose="020F0502020204030204" pitchFamily="34" charset="0"/>
                <a:ea typeface="Calibri" panose="020F0502020204030204" pitchFamily="34" charset="0"/>
                <a:cs typeface="Arial" panose="020B0604020202020204" pitchFamily="34" charset="0"/>
              </a:rPr>
              <a:t>Comment évaluez-vous la qualité de l'enseignement dispensé par cette université?</a:t>
            </a:r>
            <a:endParaRPr lang="en-US" b="1" i="1" dirty="0">
              <a:latin typeface="Calibri" panose="020F0502020204030204" pitchFamily="34" charset="0"/>
              <a:ea typeface="Calibri" panose="020F0502020204030204" pitchFamily="34" charset="0"/>
              <a:cs typeface="Arial" panose="020B0604020202020204" pitchFamily="34" charset="0"/>
            </a:endParaRPr>
          </a:p>
        </p:txBody>
      </p:sp>
      <p:sp>
        <p:nvSpPr>
          <p:cNvPr id="6" name="矩形: 圆角 1">
            <a:extLst>
              <a:ext uri="{FF2B5EF4-FFF2-40B4-BE49-F238E27FC236}">
                <a16:creationId xmlns:a16="http://schemas.microsoft.com/office/drawing/2014/main" id="{E1ACC682-336F-45A7-89A4-DDDBE5ACE9F0}"/>
              </a:ext>
            </a:extLst>
          </p:cNvPr>
          <p:cNvSpPr/>
          <p:nvPr/>
        </p:nvSpPr>
        <p:spPr>
          <a:xfrm>
            <a:off x="4450431" y="1340768"/>
            <a:ext cx="4419600" cy="1264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0"/>
              </a:spcBef>
              <a:spcAft>
                <a:spcPts val="800"/>
              </a:spcAft>
            </a:pPr>
            <a:r>
              <a:rPr lang="fr-FR" b="1" i="1" dirty="0">
                <a:latin typeface="Calibri" panose="020F0502020204030204" pitchFamily="34" charset="0"/>
                <a:ea typeface="Calibri" panose="020F0502020204030204" pitchFamily="34" charset="0"/>
                <a:cs typeface="Arial" panose="020B0604020202020204" pitchFamily="34" charset="0"/>
              </a:rPr>
              <a:t>Comment évaluez-vous la qualité de la recherche réalisée par les professeurs et les chercheurs de cette université?</a:t>
            </a:r>
            <a:endParaRPr lang="en-US" b="1" i="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11913A03-1E4B-4D53-9A2D-7034AEDDCF85}"/>
              </a:ext>
            </a:extLst>
          </p:cNvPr>
          <p:cNvGraphicFramePr/>
          <p:nvPr>
            <p:extLst>
              <p:ext uri="{D42A27DB-BD31-4B8C-83A1-F6EECF244321}">
                <p14:modId xmlns:p14="http://schemas.microsoft.com/office/powerpoint/2010/main" val="4275574257"/>
              </p:ext>
            </p:extLst>
          </p:nvPr>
        </p:nvGraphicFramePr>
        <p:xfrm>
          <a:off x="107504" y="3140968"/>
          <a:ext cx="3886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6EDC159-CADE-4509-BE0D-164E02A6EDA8}"/>
              </a:ext>
            </a:extLst>
          </p:cNvPr>
          <p:cNvGraphicFramePr/>
          <p:nvPr/>
        </p:nvGraphicFramePr>
        <p:xfrm>
          <a:off x="4477030" y="3140968"/>
          <a:ext cx="44958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158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B734-6050-4DE9-A634-75DCC51C317E}"/>
              </a:ext>
            </a:extLst>
          </p:cNvPr>
          <p:cNvSpPr>
            <a:spLocks noGrp="1"/>
          </p:cNvSpPr>
          <p:nvPr>
            <p:ph type="title"/>
          </p:nvPr>
        </p:nvSpPr>
        <p:spPr/>
        <p:txBody>
          <a:bodyPr/>
          <a:lstStyle/>
          <a:p>
            <a:r>
              <a:rPr lang="fr-FR" b="1" i="1" dirty="0">
                <a:latin typeface="Calibri" panose="020F0502020204030204" pitchFamily="34" charset="0"/>
                <a:ea typeface="Calibri" panose="020F0502020204030204" pitchFamily="34" charset="0"/>
                <a:cs typeface="Arial" panose="020B0604020202020204" pitchFamily="34" charset="0"/>
              </a:rPr>
              <a:t>Responsabilité sociétale</a:t>
            </a:r>
            <a:br>
              <a:rPr lang="en-US" b="1" i="1"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4329467C-2A92-4C6D-8589-661212C2C74B}"/>
              </a:ext>
            </a:extLst>
          </p:cNvPr>
          <p:cNvSpPr>
            <a:spLocks noGrp="1"/>
          </p:cNvSpPr>
          <p:nvPr>
            <p:ph type="sldNum" idx="12"/>
          </p:nvPr>
        </p:nvSpPr>
        <p:spPr/>
        <p:txBody>
          <a:bodyPr/>
          <a:lstStyle/>
          <a:p>
            <a:pPr>
              <a:defRPr/>
            </a:pPr>
            <a:fld id="{C1DB60F1-B213-4140-9DAF-9D79D41B9B2D}" type="slidenum">
              <a:rPr lang="fr-FR" smtClean="0"/>
              <a:pPr>
                <a:defRPr/>
              </a:pPr>
              <a:t>15</a:t>
            </a:fld>
            <a:endParaRPr lang="fr-FR"/>
          </a:p>
        </p:txBody>
      </p:sp>
      <p:sp>
        <p:nvSpPr>
          <p:cNvPr id="5" name="Rectangle: Rounded Corners 4">
            <a:extLst>
              <a:ext uri="{FF2B5EF4-FFF2-40B4-BE49-F238E27FC236}">
                <a16:creationId xmlns:a16="http://schemas.microsoft.com/office/drawing/2014/main" id="{99D9E550-6CB8-4117-9CBD-F35F42148642}"/>
              </a:ext>
            </a:extLst>
          </p:cNvPr>
          <p:cNvSpPr/>
          <p:nvPr/>
        </p:nvSpPr>
        <p:spPr>
          <a:xfrm>
            <a:off x="131763" y="1335175"/>
            <a:ext cx="422365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0"/>
              </a:spcBef>
              <a:spcAft>
                <a:spcPts val="800"/>
              </a:spcAft>
            </a:pPr>
            <a:r>
              <a:rPr lang="fr-FR" b="1" i="1" dirty="0">
                <a:latin typeface="Calibri" panose="020F0502020204030204" pitchFamily="34" charset="0"/>
                <a:ea typeface="Calibri" panose="020F0502020204030204" pitchFamily="34" charset="0"/>
                <a:cs typeface="Arial" panose="020B0604020202020204" pitchFamily="34" charset="0"/>
              </a:rPr>
              <a:t>Dans quelle mesure pensez-vous que cette université s'engage activement dans la communauté locale?</a:t>
            </a:r>
            <a:endParaRPr lang="en-US" b="1" i="1"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37D19D7-9F62-4B11-8360-2CE1FDC84959}"/>
              </a:ext>
            </a:extLst>
          </p:cNvPr>
          <p:cNvSpPr/>
          <p:nvPr/>
        </p:nvSpPr>
        <p:spPr>
          <a:xfrm>
            <a:off x="4788580" y="1463419"/>
            <a:ext cx="4223657"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dirty="0">
                <a:latin typeface="Calibri" panose="020F0502020204030204" pitchFamily="34" charset="0"/>
                <a:ea typeface="Calibri" panose="020F0502020204030204" pitchFamily="34" charset="0"/>
                <a:cs typeface="Arial" panose="020B0604020202020204" pitchFamily="34" charset="0"/>
              </a:rPr>
              <a:t>Comment évaluez-vous l'impact social de cette université dans la région ou le pays?</a:t>
            </a:r>
            <a:endParaRPr lang="en-US" b="1" i="1" dirty="0"/>
          </a:p>
        </p:txBody>
      </p:sp>
      <p:graphicFrame>
        <p:nvGraphicFramePr>
          <p:cNvPr id="7" name="Chart 6">
            <a:extLst>
              <a:ext uri="{FF2B5EF4-FFF2-40B4-BE49-F238E27FC236}">
                <a16:creationId xmlns:a16="http://schemas.microsoft.com/office/drawing/2014/main" id="{56343C8C-6E8D-45CC-B01D-52DEF68D097A}"/>
              </a:ext>
            </a:extLst>
          </p:cNvPr>
          <p:cNvGraphicFramePr/>
          <p:nvPr>
            <p:extLst>
              <p:ext uri="{D42A27DB-BD31-4B8C-83A1-F6EECF244321}">
                <p14:modId xmlns:p14="http://schemas.microsoft.com/office/powerpoint/2010/main" val="2679187468"/>
              </p:ext>
            </p:extLst>
          </p:nvPr>
        </p:nvGraphicFramePr>
        <p:xfrm>
          <a:off x="131763" y="2492896"/>
          <a:ext cx="41910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BD5E5F1-B38B-4AF3-B826-2F287834FE60}"/>
              </a:ext>
            </a:extLst>
          </p:cNvPr>
          <p:cNvGraphicFramePr/>
          <p:nvPr>
            <p:extLst>
              <p:ext uri="{D42A27DB-BD31-4B8C-83A1-F6EECF244321}">
                <p14:modId xmlns:p14="http://schemas.microsoft.com/office/powerpoint/2010/main" val="2145047485"/>
              </p:ext>
            </p:extLst>
          </p:nvPr>
        </p:nvGraphicFramePr>
        <p:xfrm>
          <a:off x="4572000" y="2510609"/>
          <a:ext cx="4648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303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9287-1997-41B2-A49F-9ABFB0D68177}"/>
              </a:ext>
            </a:extLst>
          </p:cNvPr>
          <p:cNvSpPr>
            <a:spLocks noGrp="1"/>
          </p:cNvSpPr>
          <p:nvPr>
            <p:ph type="title"/>
          </p:nvPr>
        </p:nvSpPr>
        <p:spPr/>
        <p:txBody>
          <a:bodyPr/>
          <a:lstStyle/>
          <a:p>
            <a:r>
              <a:rPr lang="fr-FR" b="1" dirty="0">
                <a:latin typeface="Calibri" panose="020F0502020204030204" pitchFamily="34" charset="0"/>
                <a:ea typeface="Calibri" panose="020F0502020204030204" pitchFamily="34" charset="0"/>
                <a:cs typeface="Calibri" panose="020F0502020204030204" pitchFamily="34" charset="0"/>
              </a:rPr>
              <a:t>Diversité et inclusion </a:t>
            </a:r>
          </a:p>
        </p:txBody>
      </p:sp>
      <p:sp>
        <p:nvSpPr>
          <p:cNvPr id="4" name="Slide Number Placeholder 3">
            <a:extLst>
              <a:ext uri="{FF2B5EF4-FFF2-40B4-BE49-F238E27FC236}">
                <a16:creationId xmlns:a16="http://schemas.microsoft.com/office/drawing/2014/main" id="{FA2EAD70-8264-431A-B4F5-3BA6D7C80789}"/>
              </a:ext>
            </a:extLst>
          </p:cNvPr>
          <p:cNvSpPr>
            <a:spLocks noGrp="1"/>
          </p:cNvSpPr>
          <p:nvPr>
            <p:ph type="sldNum" idx="12"/>
          </p:nvPr>
        </p:nvSpPr>
        <p:spPr/>
        <p:txBody>
          <a:bodyPr/>
          <a:lstStyle/>
          <a:p>
            <a:pPr>
              <a:defRPr/>
            </a:pPr>
            <a:fld id="{C1DB60F1-B213-4140-9DAF-9D79D41B9B2D}" type="slidenum">
              <a:rPr lang="fr-FR" smtClean="0"/>
              <a:pPr>
                <a:defRPr/>
              </a:pPr>
              <a:t>16</a:t>
            </a:fld>
            <a:endParaRPr lang="fr-FR"/>
          </a:p>
        </p:txBody>
      </p:sp>
      <p:sp>
        <p:nvSpPr>
          <p:cNvPr id="6" name="TextBox 5">
            <a:extLst>
              <a:ext uri="{FF2B5EF4-FFF2-40B4-BE49-F238E27FC236}">
                <a16:creationId xmlns:a16="http://schemas.microsoft.com/office/drawing/2014/main" id="{0F166C35-32AF-4726-882A-CD252F2D6A9B}"/>
              </a:ext>
            </a:extLst>
          </p:cNvPr>
          <p:cNvSpPr txBox="1"/>
          <p:nvPr/>
        </p:nvSpPr>
        <p:spPr>
          <a:xfrm>
            <a:off x="215296" y="1279499"/>
            <a:ext cx="8663532" cy="658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07000"/>
              </a:lnSpc>
              <a:spcBef>
                <a:spcPts val="0"/>
              </a:spcBef>
              <a:spcAft>
                <a:spcPts val="800"/>
              </a:spcAft>
            </a:pPr>
            <a:r>
              <a:rPr lang="fr-FR" sz="1800" b="1" i="1" dirty="0">
                <a:ea typeface="Calibri" panose="020F0502020204030204" pitchFamily="34" charset="0"/>
                <a:cs typeface="Arial" panose="020B0604020202020204" pitchFamily="34" charset="0"/>
              </a:rPr>
              <a:t>A votre avis, dans quelle mesure cette université favorise-t-elle la diversité et l'inclusion?</a:t>
            </a:r>
            <a:endParaRPr lang="en-US" sz="1800" b="1" i="1" dirty="0">
              <a:ea typeface="Calibri" panose="020F0502020204030204" pitchFamily="34" charset="0"/>
              <a:cs typeface="Arial" panose="020B0604020202020204" pitchFamily="34" charset="0"/>
            </a:endParaRPr>
          </a:p>
        </p:txBody>
      </p:sp>
      <p:grpSp>
        <p:nvGrpSpPr>
          <p:cNvPr id="7" name="组合 2">
            <a:extLst>
              <a:ext uri="{FF2B5EF4-FFF2-40B4-BE49-F238E27FC236}">
                <a16:creationId xmlns:a16="http://schemas.microsoft.com/office/drawing/2014/main" id="{3B94CB82-7E8D-4595-8629-72E0B3EEB6A7}"/>
              </a:ext>
            </a:extLst>
          </p:cNvPr>
          <p:cNvGrpSpPr/>
          <p:nvPr/>
        </p:nvGrpSpPr>
        <p:grpSpPr>
          <a:xfrm>
            <a:off x="395536" y="2276967"/>
            <a:ext cx="6684379" cy="3073310"/>
            <a:chOff x="1" y="1878694"/>
            <a:chExt cx="8912505" cy="2642393"/>
          </a:xfrm>
        </p:grpSpPr>
        <p:sp>
          <p:nvSpPr>
            <p:cNvPr id="8" name="右箭头 1">
              <a:extLst>
                <a:ext uri="{FF2B5EF4-FFF2-40B4-BE49-F238E27FC236}">
                  <a16:creationId xmlns:a16="http://schemas.microsoft.com/office/drawing/2014/main" id="{6754C6D5-19B6-4A6C-9662-234386E35E8B}"/>
                </a:ext>
              </a:extLst>
            </p:cNvPr>
            <p:cNvSpPr/>
            <p:nvPr/>
          </p:nvSpPr>
          <p:spPr bwMode="auto">
            <a:xfrm>
              <a:off x="1" y="1878694"/>
              <a:ext cx="8912505" cy="914400"/>
            </a:xfrm>
            <a:prstGeom prst="rightArrow">
              <a:avLst>
                <a:gd name="adj1" fmla="val 50000"/>
                <a:gd name="adj2" fmla="val 80000"/>
              </a:avLst>
            </a:prstGeom>
            <a:solidFill>
              <a:schemeClr val="accent1"/>
            </a:solidFill>
            <a:ln w="19050">
              <a:noFill/>
              <a:round/>
              <a:headEnd/>
              <a:tailEnd/>
            </a:ln>
          </p:spPr>
          <p:txBody>
            <a:bodyPr anchor="ctr"/>
            <a:lstStyle/>
            <a:p>
              <a:pPr algn="ctr"/>
              <a:r>
                <a:rPr lang="en-US" sz="2000" b="1" dirty="0">
                  <a:ea typeface="字魂59号-创粗黑" panose="00000500000000000000" pitchFamily="2" charset="-122"/>
                  <a:cs typeface="+mn-ea"/>
                  <a:sym typeface="字魂59号-创粗黑" panose="00000500000000000000" pitchFamily="2" charset="-122"/>
                </a:rPr>
                <a:t>                                Dans </a:t>
              </a:r>
              <a:r>
                <a:rPr lang="en-US" sz="2000" b="1" dirty="0" err="1">
                  <a:ea typeface="字魂59号-创粗黑" panose="00000500000000000000" pitchFamily="2" charset="-122"/>
                  <a:cs typeface="+mn-ea"/>
                  <a:sym typeface="字魂59号-创粗黑" panose="00000500000000000000" pitchFamily="2" charset="-122"/>
                </a:rPr>
                <a:t>une</a:t>
              </a:r>
              <a:r>
                <a:rPr lang="en-US" sz="2000" b="1" dirty="0">
                  <a:ea typeface="字魂59号-创粗黑" panose="00000500000000000000" pitchFamily="2" charset="-122"/>
                  <a:cs typeface="+mn-ea"/>
                  <a:sym typeface="字魂59号-创粗黑" panose="00000500000000000000" pitchFamily="2" charset="-122"/>
                </a:rPr>
                <a:t> </a:t>
              </a:r>
              <a:r>
                <a:rPr lang="en-US" sz="2000" b="1" dirty="0" err="1">
                  <a:ea typeface="字魂59号-创粗黑" panose="00000500000000000000" pitchFamily="2" charset="-122"/>
                  <a:cs typeface="+mn-ea"/>
                  <a:sym typeface="字魂59号-创粗黑" panose="00000500000000000000" pitchFamily="2" charset="-122"/>
                </a:rPr>
                <a:t>certaine</a:t>
              </a:r>
              <a:r>
                <a:rPr lang="en-US" sz="2000" b="1" dirty="0">
                  <a:ea typeface="字魂59号-创粗黑" panose="00000500000000000000" pitchFamily="2" charset="-122"/>
                  <a:cs typeface="+mn-ea"/>
                  <a:sym typeface="字魂59号-创粗黑" panose="00000500000000000000" pitchFamily="2" charset="-122"/>
                </a:rPr>
                <a:t> </a:t>
              </a:r>
              <a:r>
                <a:rPr lang="en-US" sz="2000" b="1" dirty="0" err="1">
                  <a:ea typeface="字魂59号-创粗黑" panose="00000500000000000000" pitchFamily="2" charset="-122"/>
                  <a:cs typeface="+mn-ea"/>
                  <a:sym typeface="字魂59号-创粗黑" panose="00000500000000000000" pitchFamily="2" charset="-122"/>
                </a:rPr>
                <a:t>mesure</a:t>
              </a:r>
              <a:r>
                <a:rPr lang="en-US" sz="2000" b="1" dirty="0">
                  <a:ea typeface="字魂59号-创粗黑" panose="00000500000000000000" pitchFamily="2" charset="-122"/>
                  <a:cs typeface="+mn-ea"/>
                  <a:sym typeface="字魂59号-创粗黑" panose="00000500000000000000" pitchFamily="2" charset="-122"/>
                </a:rPr>
                <a:t> </a:t>
              </a:r>
              <a:endParaRPr sz="2000" b="1" dirty="0">
                <a:ea typeface="字魂59号-创粗黑" panose="00000500000000000000" pitchFamily="2" charset="-122"/>
                <a:cs typeface="+mn-ea"/>
                <a:sym typeface="字魂59号-创粗黑" panose="00000500000000000000" pitchFamily="2" charset="-122"/>
              </a:endParaRPr>
            </a:p>
          </p:txBody>
        </p:sp>
        <p:sp>
          <p:nvSpPr>
            <p:cNvPr id="9" name="右箭头 2">
              <a:extLst>
                <a:ext uri="{FF2B5EF4-FFF2-40B4-BE49-F238E27FC236}">
                  <a16:creationId xmlns:a16="http://schemas.microsoft.com/office/drawing/2014/main" id="{43A6D111-D021-4BC6-9770-E17A388B2780}"/>
                </a:ext>
              </a:extLst>
            </p:cNvPr>
            <p:cNvSpPr/>
            <p:nvPr/>
          </p:nvSpPr>
          <p:spPr bwMode="auto">
            <a:xfrm>
              <a:off x="890221" y="2557867"/>
              <a:ext cx="8022285" cy="914400"/>
            </a:xfrm>
            <a:prstGeom prst="rightArrow">
              <a:avLst>
                <a:gd name="adj1" fmla="val 50000"/>
                <a:gd name="adj2" fmla="val 80000"/>
              </a:avLst>
            </a:prstGeom>
            <a:solidFill>
              <a:schemeClr val="accent2"/>
            </a:solidFill>
            <a:ln w="19050">
              <a:solidFill>
                <a:schemeClr val="bg1"/>
              </a:solidFill>
              <a:round/>
              <a:headEnd/>
              <a:tailEnd/>
            </a:ln>
          </p:spPr>
          <p:txBody>
            <a:bodyPr anchor="ctr"/>
            <a:lstStyle/>
            <a:p>
              <a:pPr algn="ctr"/>
              <a:endParaRPr sz="2000" b="1" dirty="0">
                <a:ea typeface="字魂59号-创粗黑" panose="00000500000000000000" pitchFamily="2" charset="-122"/>
                <a:cs typeface="+mn-ea"/>
                <a:sym typeface="字魂59号-创粗黑" panose="00000500000000000000" pitchFamily="2" charset="-122"/>
              </a:endParaRPr>
            </a:p>
          </p:txBody>
        </p:sp>
        <p:sp>
          <p:nvSpPr>
            <p:cNvPr id="10" name="右箭头 3">
              <a:extLst>
                <a:ext uri="{FF2B5EF4-FFF2-40B4-BE49-F238E27FC236}">
                  <a16:creationId xmlns:a16="http://schemas.microsoft.com/office/drawing/2014/main" id="{47C16165-31E3-4552-9CD4-1D4FEB3373C9}"/>
                </a:ext>
              </a:extLst>
            </p:cNvPr>
            <p:cNvSpPr/>
            <p:nvPr/>
          </p:nvSpPr>
          <p:spPr bwMode="auto">
            <a:xfrm>
              <a:off x="3970393" y="3250295"/>
              <a:ext cx="4773817" cy="914400"/>
            </a:xfrm>
            <a:prstGeom prst="rightArrow">
              <a:avLst>
                <a:gd name="adj1" fmla="val 50000"/>
                <a:gd name="adj2" fmla="val 80000"/>
              </a:avLst>
            </a:prstGeom>
            <a:solidFill>
              <a:schemeClr val="accent3"/>
            </a:solidFill>
            <a:ln w="19050">
              <a:solidFill>
                <a:schemeClr val="bg1"/>
              </a:solidFill>
              <a:round/>
              <a:headEnd/>
              <a:tailEnd/>
            </a:ln>
          </p:spPr>
          <p:txBody>
            <a:bodyPr anchor="ctr"/>
            <a:lstStyle/>
            <a:p>
              <a:pPr algn="ctr"/>
              <a:endParaRPr sz="2000" b="1" dirty="0">
                <a:ea typeface="字魂59号-创粗黑" panose="00000500000000000000" pitchFamily="2" charset="-122"/>
                <a:cs typeface="+mn-ea"/>
                <a:sym typeface="字魂59号-创粗黑" panose="00000500000000000000" pitchFamily="2" charset="-122"/>
              </a:endParaRPr>
            </a:p>
          </p:txBody>
        </p:sp>
        <p:sp>
          <p:nvSpPr>
            <p:cNvPr id="11" name="文本框 5">
              <a:extLst>
                <a:ext uri="{FF2B5EF4-FFF2-40B4-BE49-F238E27FC236}">
                  <a16:creationId xmlns:a16="http://schemas.microsoft.com/office/drawing/2014/main" id="{D97D1CAB-1255-4047-A0C9-4DDE90FCF255}"/>
                </a:ext>
              </a:extLst>
            </p:cNvPr>
            <p:cNvSpPr txBox="1">
              <a:spLocks/>
            </p:cNvSpPr>
            <p:nvPr/>
          </p:nvSpPr>
          <p:spPr>
            <a:xfrm>
              <a:off x="1187724" y="2246650"/>
              <a:ext cx="1231105" cy="246221"/>
            </a:xfrm>
            <a:prstGeom prst="rect">
              <a:avLst/>
            </a:prstGeom>
          </p:spPr>
          <p:txBody>
            <a:bodyPr wrap="none" lIns="0" tIns="0" rIns="0" bIns="0" anchor="ctr" anchorCtr="0">
              <a:noAutofit/>
            </a:bodyPr>
            <a:lstStyle/>
            <a:p>
              <a:pPr fontAlgn="ctr"/>
              <a:endParaRPr lang="en-US" sz="2000" b="1" dirty="0"/>
            </a:p>
          </p:txBody>
        </p:sp>
        <p:sp>
          <p:nvSpPr>
            <p:cNvPr id="12" name="文本框 7">
              <a:extLst>
                <a:ext uri="{FF2B5EF4-FFF2-40B4-BE49-F238E27FC236}">
                  <a16:creationId xmlns:a16="http://schemas.microsoft.com/office/drawing/2014/main" id="{972C22D9-D510-48FE-99EE-B33C52DE6253}"/>
                </a:ext>
              </a:extLst>
            </p:cNvPr>
            <p:cNvSpPr txBox="1">
              <a:spLocks/>
            </p:cNvSpPr>
            <p:nvPr/>
          </p:nvSpPr>
          <p:spPr>
            <a:xfrm>
              <a:off x="4510049" y="3621563"/>
              <a:ext cx="1231105" cy="246221"/>
            </a:xfrm>
            <a:prstGeom prst="rect">
              <a:avLst/>
            </a:prstGeom>
          </p:spPr>
          <p:txBody>
            <a:bodyPr wrap="none" lIns="0" tIns="0" rIns="0" bIns="0" anchor="ctr" anchorCtr="0">
              <a:noAutofit/>
            </a:bodyPr>
            <a:lstStyle/>
            <a:p>
              <a:pPr fontAlgn="ctr"/>
              <a:r>
                <a:rPr lang="en-US" sz="2000" b="1" dirty="0"/>
                <a:t>             Pas du tout </a:t>
              </a:r>
            </a:p>
          </p:txBody>
        </p:sp>
        <p:sp>
          <p:nvSpPr>
            <p:cNvPr id="13" name="文本框 8">
              <a:extLst>
                <a:ext uri="{FF2B5EF4-FFF2-40B4-BE49-F238E27FC236}">
                  <a16:creationId xmlns:a16="http://schemas.microsoft.com/office/drawing/2014/main" id="{25C43274-ECC4-42AB-A9CC-8734F7DEFF8D}"/>
                </a:ext>
              </a:extLst>
            </p:cNvPr>
            <p:cNvSpPr txBox="1">
              <a:spLocks/>
            </p:cNvSpPr>
            <p:nvPr/>
          </p:nvSpPr>
          <p:spPr>
            <a:xfrm>
              <a:off x="6225157" y="4274866"/>
              <a:ext cx="1231105" cy="246221"/>
            </a:xfrm>
            <a:prstGeom prst="rect">
              <a:avLst/>
            </a:prstGeom>
          </p:spPr>
          <p:txBody>
            <a:bodyPr wrap="none" lIns="0" tIns="0" rIns="0" bIns="0" anchor="ctr" anchorCtr="0">
              <a:noAutofit/>
            </a:bodyPr>
            <a:lstStyle/>
            <a:p>
              <a:r>
                <a:rPr lang="en-US" sz="2000" b="1" dirty="0"/>
                <a:t>4</a:t>
              </a:r>
            </a:p>
          </p:txBody>
        </p:sp>
      </p:grpSp>
      <p:sp>
        <p:nvSpPr>
          <p:cNvPr id="15" name="TextBox 14">
            <a:extLst>
              <a:ext uri="{FF2B5EF4-FFF2-40B4-BE49-F238E27FC236}">
                <a16:creationId xmlns:a16="http://schemas.microsoft.com/office/drawing/2014/main" id="{F6CE923D-CC9E-49A5-B4AF-BEE465BB154F}"/>
              </a:ext>
            </a:extLst>
          </p:cNvPr>
          <p:cNvSpPr txBox="1"/>
          <p:nvPr/>
        </p:nvSpPr>
        <p:spPr>
          <a:xfrm>
            <a:off x="3488251" y="3420293"/>
            <a:ext cx="4592548" cy="349968"/>
          </a:xfrm>
          <a:prstGeom prst="rect">
            <a:avLst/>
          </a:prstGeom>
          <a:noFill/>
        </p:spPr>
        <p:txBody>
          <a:bodyPr wrap="square">
            <a:spAutoFit/>
          </a:bodyPr>
          <a:lstStyle/>
          <a:p>
            <a:r>
              <a:rPr lang="en-US" sz="1800" b="1" dirty="0"/>
              <a:t> Dans </a:t>
            </a:r>
            <a:r>
              <a:rPr lang="en-US" sz="1800" b="1" dirty="0" err="1"/>
              <a:t>une</a:t>
            </a:r>
            <a:r>
              <a:rPr lang="en-US" sz="1800" b="1" dirty="0"/>
              <a:t> large </a:t>
            </a:r>
            <a:r>
              <a:rPr lang="en-US" sz="1800" b="1" dirty="0" err="1"/>
              <a:t>mesure</a:t>
            </a:r>
            <a:r>
              <a:rPr lang="en-US" sz="1800" b="1" dirty="0"/>
              <a:t> </a:t>
            </a:r>
            <a:endParaRPr lang="en-US" dirty="0"/>
          </a:p>
        </p:txBody>
      </p:sp>
      <p:pic>
        <p:nvPicPr>
          <p:cNvPr id="16" name="Picture 15">
            <a:extLst>
              <a:ext uri="{FF2B5EF4-FFF2-40B4-BE49-F238E27FC236}">
                <a16:creationId xmlns:a16="http://schemas.microsoft.com/office/drawing/2014/main" id="{873DD1F7-15CF-4D1C-9469-9838D267C230}"/>
              </a:ext>
            </a:extLst>
          </p:cNvPr>
          <p:cNvPicPr>
            <a:picLocks noChangeAspect="1"/>
          </p:cNvPicPr>
          <p:nvPr/>
        </p:nvPicPr>
        <p:blipFill>
          <a:blip r:embed="rId2"/>
          <a:stretch>
            <a:fillRect/>
          </a:stretch>
        </p:blipFill>
        <p:spPr>
          <a:xfrm>
            <a:off x="431793" y="2590800"/>
            <a:ext cx="1320808" cy="411511"/>
          </a:xfrm>
          <a:prstGeom prst="rect">
            <a:avLst/>
          </a:prstGeom>
        </p:spPr>
      </p:pic>
      <p:pic>
        <p:nvPicPr>
          <p:cNvPr id="17" name="Picture 16">
            <a:extLst>
              <a:ext uri="{FF2B5EF4-FFF2-40B4-BE49-F238E27FC236}">
                <a16:creationId xmlns:a16="http://schemas.microsoft.com/office/drawing/2014/main" id="{B2F4718E-9926-4FA6-AA4B-11A4BBEED86B}"/>
              </a:ext>
            </a:extLst>
          </p:cNvPr>
          <p:cNvPicPr>
            <a:picLocks noChangeAspect="1"/>
          </p:cNvPicPr>
          <p:nvPr/>
        </p:nvPicPr>
        <p:blipFill>
          <a:blip r:embed="rId2"/>
          <a:stretch>
            <a:fillRect/>
          </a:stretch>
        </p:blipFill>
        <p:spPr>
          <a:xfrm>
            <a:off x="1087588" y="3380731"/>
            <a:ext cx="1320808" cy="411511"/>
          </a:xfrm>
          <a:prstGeom prst="rect">
            <a:avLst/>
          </a:prstGeom>
        </p:spPr>
      </p:pic>
      <p:pic>
        <p:nvPicPr>
          <p:cNvPr id="18" name="Picture 17">
            <a:extLst>
              <a:ext uri="{FF2B5EF4-FFF2-40B4-BE49-F238E27FC236}">
                <a16:creationId xmlns:a16="http://schemas.microsoft.com/office/drawing/2014/main" id="{286AC91B-9B18-4141-9F76-DD62C8C19581}"/>
              </a:ext>
            </a:extLst>
          </p:cNvPr>
          <p:cNvPicPr>
            <a:picLocks noChangeAspect="1"/>
          </p:cNvPicPr>
          <p:nvPr/>
        </p:nvPicPr>
        <p:blipFill>
          <a:blip r:embed="rId2"/>
          <a:stretch>
            <a:fillRect/>
          </a:stretch>
        </p:blipFill>
        <p:spPr>
          <a:xfrm>
            <a:off x="3380593" y="4206012"/>
            <a:ext cx="1191407" cy="411511"/>
          </a:xfrm>
          <a:prstGeom prst="rect">
            <a:avLst/>
          </a:prstGeom>
        </p:spPr>
      </p:pic>
      <p:sp>
        <p:nvSpPr>
          <p:cNvPr id="20" name="同侧圆角矩形 88">
            <a:extLst>
              <a:ext uri="{FF2B5EF4-FFF2-40B4-BE49-F238E27FC236}">
                <a16:creationId xmlns:a16="http://schemas.microsoft.com/office/drawing/2014/main" id="{D401C383-5889-4ED7-B48F-2B631C451B0B}"/>
              </a:ext>
            </a:extLst>
          </p:cNvPr>
          <p:cNvSpPr/>
          <p:nvPr/>
        </p:nvSpPr>
        <p:spPr>
          <a:xfrm flipH="1">
            <a:off x="7588892" y="2377905"/>
            <a:ext cx="1099051" cy="654047"/>
          </a:xfrm>
          <a:prstGeom prst="round2SameRect">
            <a:avLst/>
          </a:prstGeom>
          <a:solidFill>
            <a:schemeClr val="accent1"/>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1" dirty="0">
                <a:latin typeface="Montserrat SemiBold" panose="00000700000000000000" pitchFamily="2" charset="0"/>
                <a:ea typeface="字魂59号-创粗黑" panose="00000500000000000000" pitchFamily="2" charset="-122"/>
                <a:sym typeface="字魂59号-创粗黑" panose="00000500000000000000" pitchFamily="2" charset="-122"/>
              </a:rPr>
              <a:t>104</a:t>
            </a:r>
            <a:endParaRPr lang="zh-CN" altLang="en-US" sz="2400" b="1"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1" name="同侧圆角矩形 88">
            <a:extLst>
              <a:ext uri="{FF2B5EF4-FFF2-40B4-BE49-F238E27FC236}">
                <a16:creationId xmlns:a16="http://schemas.microsoft.com/office/drawing/2014/main" id="{8C611424-EB8F-4242-A57C-6A3A9A572932}"/>
              </a:ext>
            </a:extLst>
          </p:cNvPr>
          <p:cNvSpPr/>
          <p:nvPr/>
        </p:nvSpPr>
        <p:spPr>
          <a:xfrm flipH="1">
            <a:off x="7588891" y="3310384"/>
            <a:ext cx="1099051" cy="654047"/>
          </a:xfrm>
          <a:prstGeom prst="round2Same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altLang="zh-CN" sz="2400" b="1" dirty="0">
                <a:latin typeface="Montserrat SemiBold" panose="00000700000000000000" pitchFamily="2" charset="0"/>
                <a:ea typeface="字魂59号-创粗黑" panose="00000500000000000000" pitchFamily="2" charset="-122"/>
                <a:sym typeface="字魂59号-创粗黑" panose="00000500000000000000" pitchFamily="2" charset="-122"/>
              </a:rPr>
              <a:t>71</a:t>
            </a:r>
            <a:endParaRPr lang="zh-CN" altLang="en-US" sz="2400" b="1"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2" name="同侧圆角矩形 88">
            <a:extLst>
              <a:ext uri="{FF2B5EF4-FFF2-40B4-BE49-F238E27FC236}">
                <a16:creationId xmlns:a16="http://schemas.microsoft.com/office/drawing/2014/main" id="{FB3F4C2E-1D8D-4FD3-807D-90DE353D6FF4}"/>
              </a:ext>
            </a:extLst>
          </p:cNvPr>
          <p:cNvSpPr/>
          <p:nvPr/>
        </p:nvSpPr>
        <p:spPr>
          <a:xfrm flipH="1">
            <a:off x="7588891" y="4158602"/>
            <a:ext cx="1099051" cy="654047"/>
          </a:xfrm>
          <a:prstGeom prst="round2SameRect">
            <a:avLst/>
          </a:prstGeom>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r>
              <a:rPr lang="en-US" altLang="zh-CN" sz="2400" b="1" dirty="0">
                <a:latin typeface="Montserrat SemiBold" panose="00000700000000000000" pitchFamily="2" charset="0"/>
                <a:ea typeface="字魂59号-创粗黑" panose="00000500000000000000" pitchFamily="2" charset="-122"/>
                <a:sym typeface="字魂59号-创粗黑" panose="00000500000000000000" pitchFamily="2" charset="-122"/>
              </a:rPr>
              <a:t>3</a:t>
            </a:r>
            <a:endParaRPr lang="zh-CN" altLang="en-US" sz="2400" b="1"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Tree>
    <p:extLst>
      <p:ext uri="{BB962C8B-B14F-4D97-AF65-F5344CB8AC3E}">
        <p14:creationId xmlns:p14="http://schemas.microsoft.com/office/powerpoint/2010/main" val="165368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B291-EDF0-4F4D-875B-1D469A100F60}"/>
              </a:ext>
            </a:extLst>
          </p:cNvPr>
          <p:cNvSpPr>
            <a:spLocks noGrp="1"/>
          </p:cNvSpPr>
          <p:nvPr>
            <p:ph type="title"/>
          </p:nvPr>
        </p:nvSpPr>
        <p:spPr/>
        <p:txBody>
          <a:bodyPr/>
          <a:lstStyle/>
          <a:p>
            <a:r>
              <a:rPr lang="fr-FR" b="1" dirty="0">
                <a:latin typeface="Calibri" panose="020F0502020204030204" pitchFamily="34" charset="0"/>
                <a:ea typeface="Calibri" panose="020F0502020204030204" pitchFamily="34" charset="0"/>
                <a:cs typeface="Arial" panose="020B0604020202020204" pitchFamily="34" charset="0"/>
              </a:rPr>
              <a:t>Besoins</a:t>
            </a:r>
            <a:r>
              <a:rPr lang="fr-FR" b="1" i="1" dirty="0">
                <a:latin typeface="Calibri" panose="020F0502020204030204" pitchFamily="34" charset="0"/>
                <a:ea typeface="Calibri" panose="020F0502020204030204" pitchFamily="34" charset="0"/>
                <a:cs typeface="Arial" panose="020B0604020202020204" pitchFamily="34" charset="0"/>
              </a:rPr>
              <a:t> du milieu professionnel</a:t>
            </a:r>
            <a:br>
              <a:rPr lang="en-US" b="1" i="1"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7E24C458-E43D-4260-B0F9-F055FBB21661}"/>
              </a:ext>
            </a:extLst>
          </p:cNvPr>
          <p:cNvSpPr>
            <a:spLocks noGrp="1"/>
          </p:cNvSpPr>
          <p:nvPr>
            <p:ph type="sldNum" idx="12"/>
          </p:nvPr>
        </p:nvSpPr>
        <p:spPr/>
        <p:txBody>
          <a:bodyPr/>
          <a:lstStyle/>
          <a:p>
            <a:pPr>
              <a:defRPr/>
            </a:pPr>
            <a:fld id="{C1DB60F1-B213-4140-9DAF-9D79D41B9B2D}" type="slidenum">
              <a:rPr lang="fr-FR" smtClean="0"/>
              <a:pPr>
                <a:defRPr/>
              </a:pPr>
              <a:t>17</a:t>
            </a:fld>
            <a:endParaRPr lang="fr-FR"/>
          </a:p>
        </p:txBody>
      </p:sp>
      <p:sp>
        <p:nvSpPr>
          <p:cNvPr id="5" name="Rectangle: Rounded Corners 4">
            <a:extLst>
              <a:ext uri="{FF2B5EF4-FFF2-40B4-BE49-F238E27FC236}">
                <a16:creationId xmlns:a16="http://schemas.microsoft.com/office/drawing/2014/main" id="{7A561E99-6769-4DAC-B56A-70F8FDECB376}"/>
              </a:ext>
            </a:extLst>
          </p:cNvPr>
          <p:cNvSpPr/>
          <p:nvPr/>
        </p:nvSpPr>
        <p:spPr>
          <a:xfrm>
            <a:off x="-27444" y="1309936"/>
            <a:ext cx="426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0"/>
              </a:spcBef>
              <a:spcAft>
                <a:spcPts val="800"/>
              </a:spcAft>
            </a:pPr>
            <a:r>
              <a:rPr lang="fr-FR" b="1" i="1" dirty="0">
                <a:latin typeface="Calibri" panose="020F0502020204030204" pitchFamily="34" charset="0"/>
                <a:ea typeface="Calibri" panose="020F0502020204030204" pitchFamily="34" charset="0"/>
                <a:cs typeface="Arial" panose="020B0604020202020204" pitchFamily="34" charset="0"/>
              </a:rPr>
              <a:t>Comment évaluez-vous la pertinence des programmes d’ études universitaires pour les besoins du marché du travail?</a:t>
            </a:r>
            <a:endParaRPr lang="en-US" b="1" i="1"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4B00C0A-261B-4810-9EAE-6D60554C2370}"/>
              </a:ext>
            </a:extLst>
          </p:cNvPr>
          <p:cNvSpPr/>
          <p:nvPr/>
        </p:nvSpPr>
        <p:spPr>
          <a:xfrm>
            <a:off x="4867859" y="1312130"/>
            <a:ext cx="426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0"/>
              </a:spcBef>
              <a:spcAft>
                <a:spcPts val="800"/>
              </a:spcAft>
            </a:pPr>
            <a:r>
              <a:rPr lang="fr-FR" b="1" i="1" dirty="0">
                <a:latin typeface="Calibri" panose="020F0502020204030204" pitchFamily="34" charset="0"/>
                <a:ea typeface="Calibri" panose="020F0502020204030204" pitchFamily="34" charset="0"/>
                <a:cs typeface="Arial" panose="020B0604020202020204" pitchFamily="34" charset="0"/>
              </a:rPr>
              <a:t>Dans quelle mesure les diplômés universitaires intègrent-ils facilement le marché du travail?</a:t>
            </a:r>
            <a:endParaRPr lang="en-US" b="1" i="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19335E8B-A620-4990-929B-8301DC03ED06}"/>
              </a:ext>
            </a:extLst>
          </p:cNvPr>
          <p:cNvGraphicFramePr/>
          <p:nvPr>
            <p:extLst>
              <p:ext uri="{D42A27DB-BD31-4B8C-83A1-F6EECF244321}">
                <p14:modId xmlns:p14="http://schemas.microsoft.com/office/powerpoint/2010/main" val="2072016720"/>
              </p:ext>
            </p:extLst>
          </p:nvPr>
        </p:nvGraphicFramePr>
        <p:xfrm>
          <a:off x="138217" y="2636912"/>
          <a:ext cx="4104968" cy="3757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93605F3-8765-4BEC-A6A4-F872E1F3740E}"/>
              </a:ext>
            </a:extLst>
          </p:cNvPr>
          <p:cNvGraphicFramePr/>
          <p:nvPr>
            <p:extLst>
              <p:ext uri="{D42A27DB-BD31-4B8C-83A1-F6EECF244321}">
                <p14:modId xmlns:p14="http://schemas.microsoft.com/office/powerpoint/2010/main" val="1307193653"/>
              </p:ext>
            </p:extLst>
          </p:nvPr>
        </p:nvGraphicFramePr>
        <p:xfrm>
          <a:off x="4899482" y="2735275"/>
          <a:ext cx="4104968"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197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8E91-F894-4384-96D5-9C34FF37D748}"/>
              </a:ext>
            </a:extLst>
          </p:cNvPr>
          <p:cNvSpPr>
            <a:spLocks noGrp="1"/>
          </p:cNvSpPr>
          <p:nvPr>
            <p:ph type="title"/>
          </p:nvPr>
        </p:nvSpPr>
        <p:spPr/>
        <p:txBody>
          <a:bodyPr/>
          <a:lstStyle/>
          <a:p>
            <a:r>
              <a:rPr lang="fr-FR" sz="2400" b="1" i="1" dirty="0">
                <a:latin typeface="Calibri" panose="020F0502020204030204" pitchFamily="34" charset="0"/>
                <a:ea typeface="Calibri" panose="020F0502020204030204" pitchFamily="34" charset="0"/>
                <a:cs typeface="Arial" panose="020B0604020202020204" pitchFamily="34" charset="0"/>
              </a:rPr>
              <a:t>Collaboration avec les employeurs</a:t>
            </a:r>
            <a:br>
              <a:rPr lang="en-US" sz="2400" b="1" i="1"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DDDA5EA6-66FD-46D3-B46F-EDFEFD98E183}"/>
              </a:ext>
            </a:extLst>
          </p:cNvPr>
          <p:cNvSpPr>
            <a:spLocks noGrp="1"/>
          </p:cNvSpPr>
          <p:nvPr>
            <p:ph type="sldNum" idx="12"/>
          </p:nvPr>
        </p:nvSpPr>
        <p:spPr/>
        <p:txBody>
          <a:bodyPr/>
          <a:lstStyle/>
          <a:p>
            <a:pPr>
              <a:defRPr/>
            </a:pPr>
            <a:fld id="{C1DB60F1-B213-4140-9DAF-9D79D41B9B2D}" type="slidenum">
              <a:rPr lang="fr-FR" smtClean="0"/>
              <a:pPr>
                <a:defRPr/>
              </a:pPr>
              <a:t>18</a:t>
            </a:fld>
            <a:endParaRPr lang="fr-FR"/>
          </a:p>
        </p:txBody>
      </p:sp>
      <p:sp>
        <p:nvSpPr>
          <p:cNvPr id="5" name="TextBox 4">
            <a:extLst>
              <a:ext uri="{FF2B5EF4-FFF2-40B4-BE49-F238E27FC236}">
                <a16:creationId xmlns:a16="http://schemas.microsoft.com/office/drawing/2014/main" id="{2FA615EF-0B37-4E9F-A135-9DAFF6C1AB76}"/>
              </a:ext>
            </a:extLst>
          </p:cNvPr>
          <p:cNvSpPr txBox="1"/>
          <p:nvPr/>
        </p:nvSpPr>
        <p:spPr>
          <a:xfrm>
            <a:off x="0" y="1268760"/>
            <a:ext cx="4114800" cy="87100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07000"/>
              </a:lnSpc>
              <a:spcBef>
                <a:spcPts val="0"/>
              </a:spcBef>
              <a:spcAft>
                <a:spcPts val="800"/>
              </a:spcAft>
            </a:pPr>
            <a:r>
              <a:rPr lang="fr-FR" sz="1600" b="1" i="1" dirty="0">
                <a:latin typeface="Calibri" panose="020F0502020204030204" pitchFamily="34" charset="0"/>
                <a:ea typeface="Calibri" panose="020F0502020204030204" pitchFamily="34" charset="0"/>
                <a:cs typeface="Arial" panose="020B0604020202020204" pitchFamily="34" charset="0"/>
              </a:rPr>
              <a:t>Comment évaluez-vous la préparation des diplômés universitaires à la réalité professionnelle?</a:t>
            </a:r>
            <a:endParaRPr lang="en-US" sz="1600" b="1" i="1" dirty="0">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A42DB1-13A9-415B-B959-30AFC351E29B}"/>
              </a:ext>
            </a:extLst>
          </p:cNvPr>
          <p:cNvSpPr txBox="1"/>
          <p:nvPr/>
        </p:nvSpPr>
        <p:spPr>
          <a:xfrm>
            <a:off x="4343400" y="1274599"/>
            <a:ext cx="4800600" cy="871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07000"/>
              </a:lnSpc>
              <a:spcBef>
                <a:spcPts val="0"/>
              </a:spcBef>
              <a:spcAft>
                <a:spcPts val="800"/>
              </a:spcAft>
            </a:pPr>
            <a:r>
              <a:rPr lang="fr-FR" sz="1600" b="1" i="1" dirty="0">
                <a:latin typeface="Calibri" panose="020F0502020204030204" pitchFamily="34" charset="0"/>
                <a:ea typeface="Calibri" panose="020F0502020204030204" pitchFamily="34" charset="0"/>
                <a:cs typeface="Arial" panose="020B0604020202020204" pitchFamily="34" charset="0"/>
              </a:rPr>
              <a:t>Dans quelle mesure pensez-vous que les universités collaborent avec les employeurs pour mieux préparer les étudiants à  la réalité professionnelle?</a:t>
            </a:r>
            <a:endParaRPr lang="en-US" sz="1600" b="1" i="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7D64A7C2-E332-4D59-84C8-3B46C4C96836}"/>
              </a:ext>
            </a:extLst>
          </p:cNvPr>
          <p:cNvGraphicFramePr/>
          <p:nvPr>
            <p:extLst>
              <p:ext uri="{D42A27DB-BD31-4B8C-83A1-F6EECF244321}">
                <p14:modId xmlns:p14="http://schemas.microsoft.com/office/powerpoint/2010/main" val="4007146627"/>
              </p:ext>
            </p:extLst>
          </p:nvPr>
        </p:nvGraphicFramePr>
        <p:xfrm>
          <a:off x="-31534" y="2780928"/>
          <a:ext cx="44196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606272C5-3AFA-440F-A257-8A17690A7645}"/>
              </a:ext>
            </a:extLst>
          </p:cNvPr>
          <p:cNvGraphicFramePr/>
          <p:nvPr>
            <p:extLst>
              <p:ext uri="{D42A27DB-BD31-4B8C-83A1-F6EECF244321}">
                <p14:modId xmlns:p14="http://schemas.microsoft.com/office/powerpoint/2010/main" val="4267032600"/>
              </p:ext>
            </p:extLst>
          </p:nvPr>
        </p:nvGraphicFramePr>
        <p:xfrm>
          <a:off x="4572000" y="2852936"/>
          <a:ext cx="4648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50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1763" y="44450"/>
            <a:ext cx="6743700" cy="1176338"/>
          </a:xfrm>
        </p:spPr>
        <p:txBody>
          <a:bodyPr/>
          <a:lstStyle/>
          <a:p>
            <a:pPr defTabSz="407526">
              <a:defRPr/>
            </a:pPr>
            <a:r>
              <a:rPr lang="fr-FR" sz="2800" b="1" dirty="0">
                <a:latin typeface="Calibri" panose="020F0502020204030204" pitchFamily="34" charset="0"/>
                <a:ea typeface="Calibri" panose="020F0502020204030204" pitchFamily="34" charset="0"/>
                <a:cs typeface="Calibri" panose="020F0502020204030204" pitchFamily="34" charset="0"/>
              </a:rPr>
              <a:t>Introduction:</a:t>
            </a:r>
            <a:br>
              <a:rPr lang="fr-FR" sz="3200" b="1" dirty="0">
                <a:latin typeface="Calibri" panose="020F0502020204030204" pitchFamily="34" charset="0"/>
                <a:ea typeface="Calibri" panose="020F0502020204030204" pitchFamily="34" charset="0"/>
                <a:cs typeface="Calibri" panose="020F0502020204030204" pitchFamily="34" charset="0"/>
              </a:rPr>
            </a:br>
            <a:r>
              <a:rPr lang="fr-FR" sz="2800" dirty="0">
                <a:latin typeface="Calibri" panose="020F0502020204030204" pitchFamily="34" charset="0"/>
                <a:ea typeface="Calibri" panose="020F0502020204030204" pitchFamily="34" charset="0"/>
                <a:cs typeface="Calibri" panose="020F0502020204030204" pitchFamily="34" charset="0"/>
              </a:rPr>
              <a:t> </a:t>
            </a:r>
          </a:p>
        </p:txBody>
      </p:sp>
      <p:sp>
        <p:nvSpPr>
          <p:cNvPr id="5" name="Espace réservé du contenu 4"/>
          <p:cNvSpPr>
            <a:spLocks noGrp="1"/>
          </p:cNvSpPr>
          <p:nvPr>
            <p:ph idx="1"/>
          </p:nvPr>
        </p:nvSpPr>
        <p:spPr>
          <a:xfrm>
            <a:off x="0" y="1340768"/>
            <a:ext cx="5279202" cy="5199558"/>
          </a:xfrm>
        </p:spPr>
        <p:txBody>
          <a:bodyPr/>
          <a:lstStyle/>
          <a:p>
            <a:pPr marL="311045" indent="-311045" defTabSz="407526">
              <a:spcAft>
                <a:spcPts val="1293"/>
              </a:spcAft>
              <a:buFont typeface="Arial" panose="020B0604020202020204" pitchFamily="34" charset="0"/>
              <a:buChar char="•"/>
              <a:defRPr/>
            </a:pPr>
            <a:r>
              <a:rPr lang="fr-FR" sz="1800" b="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L’enseignement supérieur libanais se caractérise dans les années 2000 par la multiplication du nombre d’établissements privés dans un contexte où l’État encourage, par son effacement, la compétition entre toutes ces universités. </a:t>
            </a:r>
          </a:p>
          <a:p>
            <a:pPr marL="311045" indent="-311045" defTabSz="407526">
              <a:spcAft>
                <a:spcPts val="1293"/>
              </a:spcAft>
              <a:buFont typeface="Arial" panose="020B0604020202020204" pitchFamily="34" charset="0"/>
              <a:buChar char="•"/>
              <a:defRPr/>
            </a:pPr>
            <a:r>
              <a:rPr lang="fr-FR" sz="1800" b="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 Le système d’enseignement supérieur libanais apparaît en 2019 stratifié, composé d’une seule université publique, et de 46 établissements d’enseignement supérieur reconnus officiellement dont quelques universités d’élites et d’une myriade d’universités privées axées sur le marché pour une population d’environ 6 millions d’habitants.</a:t>
            </a:r>
          </a:p>
          <a:p>
            <a:pPr marL="311045" indent="-311045" defTabSz="407526">
              <a:spcAft>
                <a:spcPts val="1293"/>
              </a:spcAft>
              <a:buFont typeface="Arial" panose="020B0604020202020204" pitchFamily="34" charset="0"/>
              <a:buChar char="•"/>
              <a:defRPr/>
            </a:pPr>
            <a:r>
              <a:rPr lang="fr-FR" sz="1800" b="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Ouvertures de campus sur l’ensemble du territoire libanais dont l’objectif est d’aller chercher, toujours plus loin, de nouvelles « clientèles » étudiantes. </a:t>
            </a:r>
            <a:endParaRPr lang="en-US" sz="1800" b="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11045" indent="-311045" defTabSz="407526">
              <a:spcAft>
                <a:spcPts val="1293"/>
              </a:spcAft>
              <a:buFont typeface="Arial" panose="020B0604020202020204" pitchFamily="34" charset="0"/>
              <a:buChar char="•"/>
              <a:defRPr/>
            </a:pPr>
            <a:endParaRPr lang="fr-FR" sz="1800" b="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11045" indent="-311045" defTabSz="407526">
              <a:spcAft>
                <a:spcPts val="1293"/>
              </a:spcAft>
              <a:buFont typeface="Arial" panose="020B0604020202020204" pitchFamily="34" charset="0"/>
              <a:buChar char="•"/>
              <a:defRPr/>
            </a:pPr>
            <a:endParaRPr lang="fr-FR"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11045" indent="-311045" defTabSz="407526">
              <a:spcAft>
                <a:spcPts val="1293"/>
              </a:spcAft>
              <a:buFont typeface="Arial" panose="020B0604020202020204" pitchFamily="34" charset="0"/>
              <a:buChar char="•"/>
              <a:defRPr/>
            </a:pPr>
            <a:endParaRPr lang="fr-FR" b="0" dirty="0">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numéro de diapositive 5"/>
          <p:cNvSpPr>
            <a:spLocks noGrp="1" noChangeArrowheads="1"/>
          </p:cNvSpPr>
          <p:nvPr>
            <p:ph type="sldNum"/>
          </p:nvPr>
        </p:nvSpPr>
        <p:spPr bwMode="auto">
          <a:xfrm>
            <a:off x="8138418" y="6540326"/>
            <a:ext cx="75406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07526">
              <a:buClrTx/>
              <a:buFontTx/>
              <a:buNone/>
              <a:tabLst>
                <a:tab pos="656650" algn="l"/>
                <a:tab pos="1313299" algn="l"/>
                <a:tab pos="1969949" algn="l"/>
              </a:tabLst>
              <a:defRPr sz="1100" b="1">
                <a:solidFill>
                  <a:srgbClr val="336699"/>
                </a:solidFill>
                <a:latin typeface="Verdana" charset="0"/>
                <a:cs typeface="+mn-cs"/>
              </a:defRPr>
            </a:lvl1pPr>
          </a:lstStyle>
          <a:p>
            <a:pPr>
              <a:defRPr/>
            </a:pPr>
            <a:fld id="{1BB59B4F-60FA-6C49-810D-4E0CA62E62D7}" type="slidenum">
              <a:rPr lang="fr-FR"/>
              <a:pPr>
                <a:defRPr/>
              </a:pPr>
              <a:t>1</a:t>
            </a:fld>
            <a:endParaRPr lang="fr-FR" dirty="0"/>
          </a:p>
        </p:txBody>
      </p:sp>
      <p:pic>
        <p:nvPicPr>
          <p:cNvPr id="8" name="Picture 7">
            <a:extLst>
              <a:ext uri="{FF2B5EF4-FFF2-40B4-BE49-F238E27FC236}">
                <a16:creationId xmlns:a16="http://schemas.microsoft.com/office/drawing/2014/main" id="{88FDB7CA-0655-4CB3-90B9-C306DE471C7F}"/>
              </a:ext>
            </a:extLst>
          </p:cNvPr>
          <p:cNvPicPr>
            <a:picLocks noChangeAspect="1"/>
          </p:cNvPicPr>
          <p:nvPr/>
        </p:nvPicPr>
        <p:blipFill>
          <a:blip r:embed="rId3"/>
          <a:stretch>
            <a:fillRect/>
          </a:stretch>
        </p:blipFill>
        <p:spPr>
          <a:xfrm>
            <a:off x="5279202" y="1386992"/>
            <a:ext cx="3864798" cy="51296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972A-2DB6-477F-B0FF-5B09C97963F9}"/>
              </a:ext>
            </a:extLst>
          </p:cNvPr>
          <p:cNvSpPr>
            <a:spLocks noGrp="1"/>
          </p:cNvSpPr>
          <p:nvPr>
            <p:ph type="title"/>
          </p:nvPr>
        </p:nvSpPr>
        <p:spPr/>
        <p:txBody>
          <a:bodyPr/>
          <a:lstStyle/>
          <a:p>
            <a:r>
              <a:rPr kumimoji="0" lang="fr-FR" sz="2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Compétences </a:t>
            </a:r>
            <a:br>
              <a:rPr kumimoji="0" lang="fr-FR" sz="24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400" b="1" dirty="0"/>
          </a:p>
        </p:txBody>
      </p:sp>
      <p:sp>
        <p:nvSpPr>
          <p:cNvPr id="4" name="Slide Number Placeholder 3">
            <a:extLst>
              <a:ext uri="{FF2B5EF4-FFF2-40B4-BE49-F238E27FC236}">
                <a16:creationId xmlns:a16="http://schemas.microsoft.com/office/drawing/2014/main" id="{CA01DFDF-E434-4AAE-8D20-9424C79EAF7E}"/>
              </a:ext>
            </a:extLst>
          </p:cNvPr>
          <p:cNvSpPr>
            <a:spLocks noGrp="1"/>
          </p:cNvSpPr>
          <p:nvPr>
            <p:ph type="sldNum" idx="12"/>
          </p:nvPr>
        </p:nvSpPr>
        <p:spPr/>
        <p:txBody>
          <a:bodyPr/>
          <a:lstStyle/>
          <a:p>
            <a:pPr>
              <a:defRPr/>
            </a:pPr>
            <a:fld id="{C1DB60F1-B213-4140-9DAF-9D79D41B9B2D}" type="slidenum">
              <a:rPr lang="fr-FR" smtClean="0"/>
              <a:pPr>
                <a:defRPr/>
              </a:pPr>
              <a:t>19</a:t>
            </a:fld>
            <a:endParaRPr lang="fr-FR"/>
          </a:p>
        </p:txBody>
      </p:sp>
      <p:sp>
        <p:nvSpPr>
          <p:cNvPr id="6" name="TextBox 5">
            <a:extLst>
              <a:ext uri="{FF2B5EF4-FFF2-40B4-BE49-F238E27FC236}">
                <a16:creationId xmlns:a16="http://schemas.microsoft.com/office/drawing/2014/main" id="{FC4268E5-F1F0-4616-BFAA-803052A3B36D}"/>
              </a:ext>
            </a:extLst>
          </p:cNvPr>
          <p:cNvSpPr txBox="1"/>
          <p:nvPr/>
        </p:nvSpPr>
        <p:spPr>
          <a:xfrm>
            <a:off x="4489255" y="1222549"/>
            <a:ext cx="4572000" cy="1264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07000"/>
              </a:lnSpc>
              <a:spcBef>
                <a:spcPts val="0"/>
              </a:spcBef>
              <a:spcAft>
                <a:spcPts val="800"/>
              </a:spcAft>
            </a:pPr>
            <a:r>
              <a:rPr lang="fr-FR" b="1" i="1" dirty="0">
                <a:latin typeface="Calibri" panose="020F0502020204030204" pitchFamily="34" charset="0"/>
                <a:ea typeface="Calibri" panose="020F0502020204030204" pitchFamily="34" charset="0"/>
                <a:cs typeface="Arial" panose="020B0604020202020204" pitchFamily="34" charset="0"/>
              </a:rPr>
              <a:t>Comment évaluez-vous les compétences non techniques (communication, travail d’équipe, résolution de problèmes, etc.) des diplômés universitaires que vous avez embauchés?</a:t>
            </a:r>
            <a:endParaRPr lang="en-US" b="1" i="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E4E5B64A-5F3A-4922-9A89-40EBDA779566}"/>
              </a:ext>
            </a:extLst>
          </p:cNvPr>
          <p:cNvGraphicFramePr/>
          <p:nvPr>
            <p:extLst>
              <p:ext uri="{D42A27DB-BD31-4B8C-83A1-F6EECF244321}">
                <p14:modId xmlns:p14="http://schemas.microsoft.com/office/powerpoint/2010/main" val="3479895100"/>
              </p:ext>
            </p:extLst>
          </p:nvPr>
        </p:nvGraphicFramePr>
        <p:xfrm>
          <a:off x="4561115" y="2621092"/>
          <a:ext cx="4535714"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D639B00-D8AD-4F2F-8AFE-79E85EFDEE7E}"/>
              </a:ext>
            </a:extLst>
          </p:cNvPr>
          <p:cNvSpPr txBox="1"/>
          <p:nvPr/>
        </p:nvSpPr>
        <p:spPr>
          <a:xfrm>
            <a:off x="63441" y="1222549"/>
            <a:ext cx="4244987" cy="1264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07000"/>
              </a:lnSpc>
              <a:spcBef>
                <a:spcPts val="0"/>
              </a:spcBef>
              <a:spcAft>
                <a:spcPts val="800"/>
              </a:spcAft>
            </a:pPr>
            <a:r>
              <a:rPr lang="fr-FR" b="1" i="1" dirty="0">
                <a:latin typeface="Calibri" panose="020F0502020204030204" pitchFamily="34" charset="0"/>
                <a:ea typeface="Calibri" panose="020F0502020204030204" pitchFamily="34" charset="0"/>
                <a:cs typeface="Arial" panose="020B0604020202020204" pitchFamily="34" charset="0"/>
              </a:rPr>
              <a:t>Dans quelle mesure pensez-vous que les diplômés de cette université possèdent les compétences nécessaires pour réussir dans leur carrière?</a:t>
            </a:r>
            <a:endParaRPr lang="en-US" b="1" i="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3A7A8E22-755C-4C2E-B80E-DA0067DF18B3}"/>
              </a:ext>
            </a:extLst>
          </p:cNvPr>
          <p:cNvGraphicFramePr/>
          <p:nvPr>
            <p:extLst>
              <p:ext uri="{D42A27DB-BD31-4B8C-83A1-F6EECF244321}">
                <p14:modId xmlns:p14="http://schemas.microsoft.com/office/powerpoint/2010/main" val="1767269009"/>
              </p:ext>
            </p:extLst>
          </p:nvPr>
        </p:nvGraphicFramePr>
        <p:xfrm>
          <a:off x="0" y="2628086"/>
          <a:ext cx="4308428"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550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A397-A6D8-4ADA-B381-DF26BF81FD99}"/>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Engagement et motivation</a:t>
            </a:r>
          </a:p>
        </p:txBody>
      </p:sp>
      <p:sp>
        <p:nvSpPr>
          <p:cNvPr id="4" name="Slide Number Placeholder 3">
            <a:extLst>
              <a:ext uri="{FF2B5EF4-FFF2-40B4-BE49-F238E27FC236}">
                <a16:creationId xmlns:a16="http://schemas.microsoft.com/office/drawing/2014/main" id="{0E5177DE-CAD4-49CB-9059-0EB54F2D0FA1}"/>
              </a:ext>
            </a:extLst>
          </p:cNvPr>
          <p:cNvSpPr>
            <a:spLocks noGrp="1"/>
          </p:cNvSpPr>
          <p:nvPr>
            <p:ph type="sldNum" idx="12"/>
          </p:nvPr>
        </p:nvSpPr>
        <p:spPr/>
        <p:txBody>
          <a:bodyPr/>
          <a:lstStyle/>
          <a:p>
            <a:pPr>
              <a:defRPr/>
            </a:pPr>
            <a:fld id="{C1DB60F1-B213-4140-9DAF-9D79D41B9B2D}" type="slidenum">
              <a:rPr lang="fr-FR" smtClean="0"/>
              <a:pPr>
                <a:defRPr/>
              </a:pPr>
              <a:t>20</a:t>
            </a:fld>
            <a:endParaRPr lang="fr-FR"/>
          </a:p>
        </p:txBody>
      </p:sp>
      <p:graphicFrame>
        <p:nvGraphicFramePr>
          <p:cNvPr id="5" name="Chart 4">
            <a:extLst>
              <a:ext uri="{FF2B5EF4-FFF2-40B4-BE49-F238E27FC236}">
                <a16:creationId xmlns:a16="http://schemas.microsoft.com/office/drawing/2014/main" id="{9A3B62E8-790C-4219-8568-F01CC2151BB0}"/>
              </a:ext>
            </a:extLst>
          </p:cNvPr>
          <p:cNvGraphicFramePr/>
          <p:nvPr>
            <p:extLst>
              <p:ext uri="{D42A27DB-BD31-4B8C-83A1-F6EECF244321}">
                <p14:modId xmlns:p14="http://schemas.microsoft.com/office/powerpoint/2010/main" val="2108359830"/>
              </p:ext>
            </p:extLst>
          </p:nvPr>
        </p:nvGraphicFramePr>
        <p:xfrm>
          <a:off x="1619672" y="2852936"/>
          <a:ext cx="5486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7E81967-EA53-488C-9105-609B114CA028}"/>
              </a:ext>
            </a:extLst>
          </p:cNvPr>
          <p:cNvSpPr txBox="1"/>
          <p:nvPr/>
        </p:nvSpPr>
        <p:spPr>
          <a:xfrm>
            <a:off x="683568" y="1527493"/>
            <a:ext cx="6656040" cy="968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07000"/>
              </a:lnSpc>
              <a:spcBef>
                <a:spcPts val="0"/>
              </a:spcBef>
              <a:spcAft>
                <a:spcPts val="800"/>
              </a:spcAft>
            </a:pPr>
            <a:r>
              <a:rPr lang="fr-FR" i="1" dirty="0">
                <a:latin typeface="Calibri" panose="020F0502020204030204" pitchFamily="34" charset="0"/>
                <a:ea typeface="Calibri" panose="020F0502020204030204" pitchFamily="34" charset="0"/>
                <a:cs typeface="Arial" panose="020B0604020202020204" pitchFamily="34" charset="0"/>
              </a:rPr>
              <a:t>Comment évaluez-vous l'engagement et la motivation des diplômés universitaires que vous avez recrutés envers leur travail et leur carrière?</a:t>
            </a:r>
            <a:endParaRPr lang="en-US" i="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203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B700-C7EF-4FD7-877B-BD2F72190E9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106AC1A8-5F16-47F0-93DB-F5AFEF39EE0A}"/>
              </a:ext>
            </a:extLst>
          </p:cNvPr>
          <p:cNvSpPr>
            <a:spLocks noGrp="1"/>
          </p:cNvSpPr>
          <p:nvPr>
            <p:ph type="sldNum" idx="12"/>
          </p:nvPr>
        </p:nvSpPr>
        <p:spPr/>
        <p:txBody>
          <a:bodyPr/>
          <a:lstStyle/>
          <a:p>
            <a:pPr>
              <a:defRPr/>
            </a:pPr>
            <a:fld id="{C1DB60F1-B213-4140-9DAF-9D79D41B9B2D}" type="slidenum">
              <a:rPr lang="fr-FR" smtClean="0"/>
              <a:pPr>
                <a:defRPr/>
              </a:pPr>
              <a:t>21</a:t>
            </a:fld>
            <a:endParaRPr lang="fr-FR"/>
          </a:p>
        </p:txBody>
      </p:sp>
      <p:sp>
        <p:nvSpPr>
          <p:cNvPr id="5" name="矩形: 圆角 1">
            <a:extLst>
              <a:ext uri="{FF2B5EF4-FFF2-40B4-BE49-F238E27FC236}">
                <a16:creationId xmlns:a16="http://schemas.microsoft.com/office/drawing/2014/main" id="{6FA0A1EA-3E41-482B-8767-A05581153FFE}"/>
              </a:ext>
            </a:extLst>
          </p:cNvPr>
          <p:cNvSpPr/>
          <p:nvPr/>
        </p:nvSpPr>
        <p:spPr>
          <a:xfrm>
            <a:off x="131763" y="1412776"/>
            <a:ext cx="6883917" cy="6540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0"/>
              </a:spcBef>
              <a:spcAft>
                <a:spcPts val="800"/>
              </a:spcAft>
            </a:pPr>
            <a:r>
              <a:rPr lang="fr-FR" sz="2000" b="1" i="1" dirty="0">
                <a:latin typeface="Calibri" panose="020F0502020204030204" pitchFamily="34" charset="0"/>
                <a:ea typeface="Calibri" panose="020F0502020204030204" pitchFamily="34" charset="0"/>
                <a:cs typeface="Calibri" panose="020F0502020204030204" pitchFamily="34" charset="0"/>
              </a:rPr>
              <a:t>Quels sont, selon vous, les principaux atouts des diplômés universitaires  ?</a:t>
            </a:r>
            <a:endParaRPr lang="en-US" sz="2000" b="1" i="1"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组合 2">
            <a:extLst>
              <a:ext uri="{FF2B5EF4-FFF2-40B4-BE49-F238E27FC236}">
                <a16:creationId xmlns:a16="http://schemas.microsoft.com/office/drawing/2014/main" id="{7D2709E7-6CE7-47A0-B230-39A3AB9A0108}"/>
              </a:ext>
            </a:extLst>
          </p:cNvPr>
          <p:cNvGrpSpPr/>
          <p:nvPr/>
        </p:nvGrpSpPr>
        <p:grpSpPr>
          <a:xfrm>
            <a:off x="539552" y="2636912"/>
            <a:ext cx="6684379" cy="3448730"/>
            <a:chOff x="1" y="1878694"/>
            <a:chExt cx="8912505" cy="2965174"/>
          </a:xfrm>
        </p:grpSpPr>
        <p:sp>
          <p:nvSpPr>
            <p:cNvPr id="7" name="右箭头 1">
              <a:extLst>
                <a:ext uri="{FF2B5EF4-FFF2-40B4-BE49-F238E27FC236}">
                  <a16:creationId xmlns:a16="http://schemas.microsoft.com/office/drawing/2014/main" id="{ED732A69-144A-4416-B692-53E073FD28CC}"/>
                </a:ext>
              </a:extLst>
            </p:cNvPr>
            <p:cNvSpPr/>
            <p:nvPr/>
          </p:nvSpPr>
          <p:spPr bwMode="auto">
            <a:xfrm>
              <a:off x="1" y="1878694"/>
              <a:ext cx="8912505" cy="914400"/>
            </a:xfrm>
            <a:prstGeom prst="rightArrow">
              <a:avLst>
                <a:gd name="adj1" fmla="val 50000"/>
                <a:gd name="adj2" fmla="val 80000"/>
              </a:avLst>
            </a:prstGeom>
            <a:solidFill>
              <a:schemeClr val="accent1"/>
            </a:solidFill>
            <a:ln w="19050">
              <a:noFill/>
              <a:round/>
              <a:headEnd/>
              <a:tailEnd/>
            </a:ln>
          </p:spPr>
          <p:txBody>
            <a:bodyPr anchor="ctr"/>
            <a:lstStyle/>
            <a:p>
              <a:pPr algn="ctr"/>
              <a:endParaRPr sz="2000" b="1">
                <a:ea typeface="字魂59号-创粗黑" panose="00000500000000000000" pitchFamily="2" charset="-122"/>
                <a:cs typeface="+mn-ea"/>
                <a:sym typeface="字魂59号-创粗黑" panose="00000500000000000000" pitchFamily="2" charset="-122"/>
              </a:endParaRPr>
            </a:p>
          </p:txBody>
        </p:sp>
        <p:sp>
          <p:nvSpPr>
            <p:cNvPr id="8" name="右箭头 2">
              <a:extLst>
                <a:ext uri="{FF2B5EF4-FFF2-40B4-BE49-F238E27FC236}">
                  <a16:creationId xmlns:a16="http://schemas.microsoft.com/office/drawing/2014/main" id="{3F713FD4-1697-4A3E-8627-026D33DA95CF}"/>
                </a:ext>
              </a:extLst>
            </p:cNvPr>
            <p:cNvSpPr/>
            <p:nvPr/>
          </p:nvSpPr>
          <p:spPr bwMode="auto">
            <a:xfrm>
              <a:off x="1086681" y="2557867"/>
              <a:ext cx="7825825" cy="914400"/>
            </a:xfrm>
            <a:prstGeom prst="rightArrow">
              <a:avLst>
                <a:gd name="adj1" fmla="val 50000"/>
                <a:gd name="adj2" fmla="val 80000"/>
              </a:avLst>
            </a:prstGeom>
            <a:solidFill>
              <a:schemeClr val="accent2"/>
            </a:solidFill>
            <a:ln w="19050">
              <a:solidFill>
                <a:schemeClr val="bg1"/>
              </a:solidFill>
              <a:round/>
              <a:headEnd/>
              <a:tailEnd/>
            </a:ln>
          </p:spPr>
          <p:txBody>
            <a:bodyPr anchor="ctr"/>
            <a:lstStyle/>
            <a:p>
              <a:pPr algn="ctr"/>
              <a:endParaRPr lang="fr-FR" b="1" dirty="0">
                <a:latin typeface="Calibri" panose="020F0502020204030204" pitchFamily="34" charset="0"/>
                <a:ea typeface="Calibri" panose="020F0502020204030204" pitchFamily="34" charset="0"/>
                <a:cs typeface="Calibri" panose="020F0502020204030204" pitchFamily="34" charset="0"/>
              </a:endParaRPr>
            </a:p>
            <a:p>
              <a:r>
                <a:rPr lang="fr-FR" b="1" dirty="0">
                  <a:latin typeface="Calibri" panose="020F0502020204030204" pitchFamily="34" charset="0"/>
                  <a:ea typeface="Calibri" panose="020F0502020204030204" pitchFamily="34" charset="0"/>
                  <a:cs typeface="Calibri" panose="020F0502020204030204" pitchFamily="34" charset="0"/>
                </a:rPr>
                <a:t>        Compétences professionnelles</a:t>
              </a:r>
            </a:p>
            <a:p>
              <a:pPr algn="ctr"/>
              <a:endParaRPr sz="2000" b="1" dirty="0">
                <a:ea typeface="字魂59号-创粗黑" panose="00000500000000000000" pitchFamily="2" charset="-122"/>
                <a:cs typeface="+mn-ea"/>
                <a:sym typeface="字魂59号-创粗黑" panose="00000500000000000000" pitchFamily="2" charset="-122"/>
              </a:endParaRPr>
            </a:p>
          </p:txBody>
        </p:sp>
        <p:sp>
          <p:nvSpPr>
            <p:cNvPr id="9" name="右箭头 3">
              <a:extLst>
                <a:ext uri="{FF2B5EF4-FFF2-40B4-BE49-F238E27FC236}">
                  <a16:creationId xmlns:a16="http://schemas.microsoft.com/office/drawing/2014/main" id="{D458268E-0C4A-4BB7-97C8-1D22F8B84015}"/>
                </a:ext>
              </a:extLst>
            </p:cNvPr>
            <p:cNvSpPr/>
            <p:nvPr/>
          </p:nvSpPr>
          <p:spPr bwMode="auto">
            <a:xfrm>
              <a:off x="1998456" y="3253606"/>
              <a:ext cx="6914050" cy="914400"/>
            </a:xfrm>
            <a:prstGeom prst="rightArrow">
              <a:avLst>
                <a:gd name="adj1" fmla="val 50000"/>
                <a:gd name="adj2" fmla="val 80000"/>
              </a:avLst>
            </a:prstGeom>
            <a:solidFill>
              <a:schemeClr val="accent3"/>
            </a:solidFill>
            <a:ln w="19050">
              <a:solidFill>
                <a:schemeClr val="bg1"/>
              </a:solidFill>
              <a:round/>
              <a:headEnd/>
              <a:tailEnd/>
            </a:ln>
          </p:spPr>
          <p:txBody>
            <a:bodyPr anchor="ctr"/>
            <a:lstStyle/>
            <a:p>
              <a:pPr algn="ctr"/>
              <a:endParaRPr sz="2000" b="1">
                <a:ea typeface="字魂59号-创粗黑" panose="00000500000000000000" pitchFamily="2" charset="-122"/>
                <a:cs typeface="+mn-ea"/>
                <a:sym typeface="字魂59号-创粗黑" panose="00000500000000000000" pitchFamily="2" charset="-122"/>
              </a:endParaRPr>
            </a:p>
          </p:txBody>
        </p:sp>
        <p:sp>
          <p:nvSpPr>
            <p:cNvPr id="10" name="右箭头 4">
              <a:extLst>
                <a:ext uri="{FF2B5EF4-FFF2-40B4-BE49-F238E27FC236}">
                  <a16:creationId xmlns:a16="http://schemas.microsoft.com/office/drawing/2014/main" id="{137CBC87-C804-40DC-A96A-E031B372514C}"/>
                </a:ext>
              </a:extLst>
            </p:cNvPr>
            <p:cNvSpPr/>
            <p:nvPr/>
          </p:nvSpPr>
          <p:spPr bwMode="auto">
            <a:xfrm>
              <a:off x="4033082" y="3929468"/>
              <a:ext cx="4879424" cy="914400"/>
            </a:xfrm>
            <a:prstGeom prst="rightArrow">
              <a:avLst>
                <a:gd name="adj1" fmla="val 50000"/>
                <a:gd name="adj2" fmla="val 80000"/>
              </a:avLst>
            </a:prstGeom>
            <a:solidFill>
              <a:schemeClr val="accent4"/>
            </a:solidFill>
            <a:ln w="19050">
              <a:solidFill>
                <a:schemeClr val="bg1"/>
              </a:solidFill>
              <a:round/>
              <a:headEnd/>
              <a:tailEnd/>
            </a:ln>
          </p:spPr>
          <p:txBody>
            <a:bodyPr anchor="ctr"/>
            <a:lstStyle/>
            <a:p>
              <a:pPr algn="ctr"/>
              <a:endParaRPr sz="2000" b="1">
                <a:ea typeface="字魂59号-创粗黑" panose="00000500000000000000" pitchFamily="2" charset="-122"/>
                <a:cs typeface="+mn-ea"/>
                <a:sym typeface="字魂59号-创粗黑" panose="00000500000000000000" pitchFamily="2" charset="-122"/>
              </a:endParaRPr>
            </a:p>
          </p:txBody>
        </p:sp>
        <p:sp>
          <p:nvSpPr>
            <p:cNvPr id="11" name="文本框 5">
              <a:extLst>
                <a:ext uri="{FF2B5EF4-FFF2-40B4-BE49-F238E27FC236}">
                  <a16:creationId xmlns:a16="http://schemas.microsoft.com/office/drawing/2014/main" id="{1DB108C2-6CFE-4249-B1E7-5983797F09C4}"/>
                </a:ext>
              </a:extLst>
            </p:cNvPr>
            <p:cNvSpPr txBox="1">
              <a:spLocks/>
            </p:cNvSpPr>
            <p:nvPr/>
          </p:nvSpPr>
          <p:spPr>
            <a:xfrm>
              <a:off x="1187724" y="2246650"/>
              <a:ext cx="1231105" cy="246221"/>
            </a:xfrm>
            <a:prstGeom prst="rect">
              <a:avLst/>
            </a:prstGeom>
          </p:spPr>
          <p:txBody>
            <a:bodyPr wrap="none" lIns="0" tIns="0" rIns="0" bIns="0" anchor="ctr" anchorCtr="0">
              <a:noAutofit/>
            </a:bodyPr>
            <a:lstStyle/>
            <a:p>
              <a:pPr fontAlgn="ctr"/>
              <a:r>
                <a:rPr lang="fr-FR" sz="2000" b="1" dirty="0">
                  <a:latin typeface="Calibri" panose="020F0502020204030204" pitchFamily="34" charset="0"/>
                  <a:ea typeface="Calibri" panose="020F0502020204030204" pitchFamily="34" charset="0"/>
                  <a:cs typeface="Calibri" panose="020F0502020204030204" pitchFamily="34" charset="0"/>
                </a:rPr>
                <a:t>Compétences techniques</a:t>
              </a:r>
            </a:p>
          </p:txBody>
        </p:sp>
        <p:sp>
          <p:nvSpPr>
            <p:cNvPr id="12" name="文本框 7">
              <a:extLst>
                <a:ext uri="{FF2B5EF4-FFF2-40B4-BE49-F238E27FC236}">
                  <a16:creationId xmlns:a16="http://schemas.microsoft.com/office/drawing/2014/main" id="{0CE6ADFD-1833-410A-ACC6-2AE2AD24E819}"/>
                </a:ext>
              </a:extLst>
            </p:cNvPr>
            <p:cNvSpPr txBox="1">
              <a:spLocks/>
            </p:cNvSpPr>
            <p:nvPr/>
          </p:nvSpPr>
          <p:spPr>
            <a:xfrm>
              <a:off x="2582357" y="3586884"/>
              <a:ext cx="1231105" cy="342583"/>
            </a:xfrm>
            <a:prstGeom prst="rect">
              <a:avLst/>
            </a:prstGeom>
          </p:spPr>
          <p:txBody>
            <a:bodyPr wrap="none" lIns="0" tIns="0" rIns="0" bIns="0" anchor="ctr" anchorCtr="0">
              <a:noAutofit/>
            </a:bodyPr>
            <a:lstStyle/>
            <a:p>
              <a:pPr fontAlgn="ctr"/>
              <a:r>
                <a:rPr lang="en-US" b="1" dirty="0">
                  <a:latin typeface="Calibri" panose="020F0502020204030204" pitchFamily="34" charset="0"/>
                  <a:ea typeface="Calibri" panose="020F0502020204030204" pitchFamily="34" charset="0"/>
                  <a:cs typeface="Calibri" panose="020F0502020204030204" pitchFamily="34" charset="0"/>
                </a:rPr>
                <a:t>Stage et formation pratique</a:t>
              </a:r>
            </a:p>
          </p:txBody>
        </p:sp>
        <p:sp>
          <p:nvSpPr>
            <p:cNvPr id="13" name="文本框 8">
              <a:extLst>
                <a:ext uri="{FF2B5EF4-FFF2-40B4-BE49-F238E27FC236}">
                  <a16:creationId xmlns:a16="http://schemas.microsoft.com/office/drawing/2014/main" id="{4EBCEC85-3732-4FC4-9EC8-DE4D4BF3EDDC}"/>
                </a:ext>
              </a:extLst>
            </p:cNvPr>
            <p:cNvSpPr txBox="1">
              <a:spLocks/>
            </p:cNvSpPr>
            <p:nvPr/>
          </p:nvSpPr>
          <p:spPr>
            <a:xfrm>
              <a:off x="4478026" y="4256762"/>
              <a:ext cx="1231105" cy="246221"/>
            </a:xfrm>
            <a:prstGeom prst="rect">
              <a:avLst/>
            </a:prstGeom>
          </p:spPr>
          <p:txBody>
            <a:bodyPr wrap="none" lIns="0" tIns="0" rIns="0" bIns="0" anchor="ctr" anchorCtr="0">
              <a:noAutofit/>
            </a:bodyPr>
            <a:lstStyle/>
            <a:p>
              <a:r>
                <a:rPr lang="fr-FR" b="1" dirty="0">
                  <a:latin typeface="Calibri" panose="020F0502020204030204" pitchFamily="34" charset="0"/>
                  <a:ea typeface="Calibri" panose="020F0502020204030204" pitchFamily="34" charset="0"/>
                  <a:cs typeface="Calibri" panose="020F0502020204030204" pitchFamily="34" charset="0"/>
                </a:rPr>
                <a:t>Connaissances spécialisées</a:t>
              </a:r>
            </a:p>
          </p:txBody>
        </p:sp>
      </p:grpSp>
      <p:pic>
        <p:nvPicPr>
          <p:cNvPr id="14" name="Picture 2">
            <a:extLst>
              <a:ext uri="{FF2B5EF4-FFF2-40B4-BE49-F238E27FC236}">
                <a16:creationId xmlns:a16="http://schemas.microsoft.com/office/drawing/2014/main" id="{7B8A519B-78F1-4A71-B970-5F5F1F08F7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8574" y="3062607"/>
            <a:ext cx="286374" cy="286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a:extLst>
              <a:ext uri="{FF2B5EF4-FFF2-40B4-BE49-F238E27FC236}">
                <a16:creationId xmlns:a16="http://schemas.microsoft.com/office/drawing/2014/main" id="{81FD0616-A769-4C1A-9168-A53BF7C6A99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53643" y="3811209"/>
            <a:ext cx="286374" cy="286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
            <a:extLst>
              <a:ext uri="{FF2B5EF4-FFF2-40B4-BE49-F238E27FC236}">
                <a16:creationId xmlns:a16="http://schemas.microsoft.com/office/drawing/2014/main" id="{46B34A7E-D978-4331-847F-A43355190DA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88886" y="4665306"/>
            <a:ext cx="286374" cy="286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2">
            <a:extLst>
              <a:ext uri="{FF2B5EF4-FFF2-40B4-BE49-F238E27FC236}">
                <a16:creationId xmlns:a16="http://schemas.microsoft.com/office/drawing/2014/main" id="{66CED1C6-8F1D-456A-B708-5CC76AD1571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73721" y="5395693"/>
            <a:ext cx="286374" cy="286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同侧圆角矩形 88">
            <a:extLst>
              <a:ext uri="{FF2B5EF4-FFF2-40B4-BE49-F238E27FC236}">
                <a16:creationId xmlns:a16="http://schemas.microsoft.com/office/drawing/2014/main" id="{09236F31-3CB8-492F-9AE7-02AC45638B6B}"/>
              </a:ext>
            </a:extLst>
          </p:cNvPr>
          <p:cNvSpPr/>
          <p:nvPr/>
        </p:nvSpPr>
        <p:spPr>
          <a:xfrm flipH="1">
            <a:off x="7382953" y="2772796"/>
            <a:ext cx="1099051" cy="654047"/>
          </a:xfrm>
          <a:prstGeom prst="round2SameRect">
            <a:avLst/>
          </a:prstGeom>
          <a:ln/>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en-US" altLang="zh-CN" sz="2400" b="1" dirty="0">
                <a:latin typeface="Montserrat SemiBold" panose="00000700000000000000" pitchFamily="2" charset="0"/>
                <a:ea typeface="字魂59号-创粗黑" panose="00000500000000000000" pitchFamily="2" charset="-122"/>
                <a:sym typeface="字魂59号-创粗黑" panose="00000500000000000000" pitchFamily="2" charset="-122"/>
              </a:rPr>
              <a:t>59%</a:t>
            </a:r>
            <a:endParaRPr lang="zh-CN" altLang="en-US" sz="2400" b="1"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9" name="同侧圆角矩形 88">
            <a:extLst>
              <a:ext uri="{FF2B5EF4-FFF2-40B4-BE49-F238E27FC236}">
                <a16:creationId xmlns:a16="http://schemas.microsoft.com/office/drawing/2014/main" id="{D7E86F2D-02FB-4AEC-80F8-964EA6074FB3}"/>
              </a:ext>
            </a:extLst>
          </p:cNvPr>
          <p:cNvSpPr/>
          <p:nvPr/>
        </p:nvSpPr>
        <p:spPr>
          <a:xfrm flipH="1">
            <a:off x="7388646" y="3596586"/>
            <a:ext cx="1099051" cy="654047"/>
          </a:xfrm>
          <a:prstGeom prst="round2SameRect">
            <a:avLst/>
          </a:prstGeom>
          <a:ln/>
        </p:spPr>
        <p:style>
          <a:lnRef idx="3">
            <a:schemeClr val="lt1"/>
          </a:lnRef>
          <a:fillRef idx="1">
            <a:schemeClr val="accent2"/>
          </a:fillRef>
          <a:effectRef idx="1">
            <a:schemeClr val="accent2"/>
          </a:effectRef>
          <a:fontRef idx="minor">
            <a:schemeClr val="lt1"/>
          </a:fontRef>
        </p:style>
        <p:txBody>
          <a:bodyPr wrap="square" rtlCol="0" anchor="ctr">
            <a:noAutofit/>
          </a:bodyPr>
          <a:lstStyle/>
          <a:p>
            <a:pPr algn="ctr"/>
            <a:r>
              <a:rPr lang="en-US" altLang="zh-CN" sz="2400" b="1" dirty="0">
                <a:latin typeface="Montserrat SemiBold" panose="00000700000000000000" pitchFamily="2" charset="0"/>
                <a:ea typeface="字魂59号-创粗黑" panose="00000500000000000000" pitchFamily="2" charset="-122"/>
                <a:sym typeface="字魂59号-创粗黑" panose="00000500000000000000" pitchFamily="2" charset="-122"/>
              </a:rPr>
              <a:t>51%</a:t>
            </a:r>
            <a:endParaRPr lang="zh-CN" altLang="en-US" sz="2400" b="1"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0" name="同侧圆角矩形 88">
            <a:extLst>
              <a:ext uri="{FF2B5EF4-FFF2-40B4-BE49-F238E27FC236}">
                <a16:creationId xmlns:a16="http://schemas.microsoft.com/office/drawing/2014/main" id="{D9406F48-2C3D-47EF-8838-09A777472DBD}"/>
              </a:ext>
            </a:extLst>
          </p:cNvPr>
          <p:cNvSpPr/>
          <p:nvPr/>
        </p:nvSpPr>
        <p:spPr>
          <a:xfrm flipH="1">
            <a:off x="7388646" y="4448074"/>
            <a:ext cx="1099051" cy="654047"/>
          </a:xfrm>
          <a:prstGeom prst="round2SameRect">
            <a:avLst/>
          </a:prstGeom>
          <a:ln/>
        </p:spPr>
        <p:style>
          <a:lnRef idx="3">
            <a:schemeClr val="lt1"/>
          </a:lnRef>
          <a:fillRef idx="1">
            <a:schemeClr val="accent3"/>
          </a:fillRef>
          <a:effectRef idx="1">
            <a:schemeClr val="accent3"/>
          </a:effectRef>
          <a:fontRef idx="minor">
            <a:schemeClr val="lt1"/>
          </a:fontRef>
        </p:style>
        <p:txBody>
          <a:bodyPr wrap="square" rtlCol="0" anchor="ctr">
            <a:noAutofit/>
          </a:bodyPr>
          <a:lstStyle/>
          <a:p>
            <a:pPr algn="ctr"/>
            <a:r>
              <a:rPr lang="en-US" altLang="zh-CN" sz="2400" b="1" dirty="0">
                <a:latin typeface="Montserrat SemiBold" panose="00000700000000000000" pitchFamily="2" charset="0"/>
                <a:ea typeface="字魂59号-创粗黑" panose="00000500000000000000" pitchFamily="2" charset="-122"/>
                <a:sym typeface="字魂59号-创粗黑" panose="00000500000000000000" pitchFamily="2" charset="-122"/>
              </a:rPr>
              <a:t>47%</a:t>
            </a:r>
            <a:endParaRPr lang="zh-CN" altLang="en-US" sz="2400" b="1"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1" name="同侧圆角矩形 88">
            <a:extLst>
              <a:ext uri="{FF2B5EF4-FFF2-40B4-BE49-F238E27FC236}">
                <a16:creationId xmlns:a16="http://schemas.microsoft.com/office/drawing/2014/main" id="{11679A69-AE8E-4622-977A-B12535485768}"/>
              </a:ext>
            </a:extLst>
          </p:cNvPr>
          <p:cNvSpPr/>
          <p:nvPr/>
        </p:nvSpPr>
        <p:spPr>
          <a:xfrm flipH="1">
            <a:off x="7416398" y="5299562"/>
            <a:ext cx="1099051" cy="654047"/>
          </a:xfrm>
          <a:prstGeom prst="round2Same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algn="ctr"/>
            <a:r>
              <a:rPr lang="en-US" altLang="zh-CN" sz="2400" b="1" dirty="0">
                <a:latin typeface="Montserrat SemiBold" panose="00000700000000000000" pitchFamily="2" charset="0"/>
                <a:ea typeface="字魂59号-创粗黑" panose="00000500000000000000" pitchFamily="2" charset="-122"/>
                <a:sym typeface="字魂59号-创粗黑" panose="00000500000000000000" pitchFamily="2" charset="-122"/>
              </a:rPr>
              <a:t>25%</a:t>
            </a:r>
            <a:endParaRPr lang="zh-CN" altLang="en-US" sz="2400" b="1"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Tree>
    <p:extLst>
      <p:ext uri="{BB962C8B-B14F-4D97-AF65-F5344CB8AC3E}">
        <p14:creationId xmlns:p14="http://schemas.microsoft.com/office/powerpoint/2010/main" val="93217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5470-CB8D-48CB-8E1B-83C97E192C70}"/>
              </a:ext>
            </a:extLst>
          </p:cNvPr>
          <p:cNvSpPr>
            <a:spLocks noGrp="1"/>
          </p:cNvSpPr>
          <p:nvPr>
            <p:ph type="title"/>
          </p:nvPr>
        </p:nvSpPr>
        <p:spPr/>
        <p:txBody>
          <a:bodyPr/>
          <a:lstStyle/>
          <a:p>
            <a:r>
              <a:rPr lang="fr-FR" b="1" dirty="0">
                <a:latin typeface="Calibri" panose="020F0502020204030204" pitchFamily="34" charset="0"/>
                <a:ea typeface="Calibri" panose="020F0502020204030204" pitchFamily="34" charset="0"/>
                <a:cs typeface="Calibri" panose="020F0502020204030204" pitchFamily="34" charset="0"/>
              </a:rPr>
              <a:t>Pistes d’ amélioration </a:t>
            </a:r>
          </a:p>
        </p:txBody>
      </p:sp>
      <p:sp>
        <p:nvSpPr>
          <p:cNvPr id="4" name="Slide Number Placeholder 3">
            <a:extLst>
              <a:ext uri="{FF2B5EF4-FFF2-40B4-BE49-F238E27FC236}">
                <a16:creationId xmlns:a16="http://schemas.microsoft.com/office/drawing/2014/main" id="{434648C3-B118-4BC2-AC46-BCE4CB4BEEA1}"/>
              </a:ext>
            </a:extLst>
          </p:cNvPr>
          <p:cNvSpPr>
            <a:spLocks noGrp="1"/>
          </p:cNvSpPr>
          <p:nvPr>
            <p:ph type="sldNum" idx="12"/>
          </p:nvPr>
        </p:nvSpPr>
        <p:spPr/>
        <p:txBody>
          <a:bodyPr/>
          <a:lstStyle/>
          <a:p>
            <a:pPr>
              <a:defRPr/>
            </a:pPr>
            <a:fld id="{C1DB60F1-B213-4140-9DAF-9D79D41B9B2D}" type="slidenum">
              <a:rPr lang="fr-FR" smtClean="0"/>
              <a:pPr>
                <a:defRPr/>
              </a:pPr>
              <a:t>22</a:t>
            </a:fld>
            <a:endParaRPr lang="fr-FR"/>
          </a:p>
        </p:txBody>
      </p:sp>
      <p:sp>
        <p:nvSpPr>
          <p:cNvPr id="6" name="TextBox 5">
            <a:extLst>
              <a:ext uri="{FF2B5EF4-FFF2-40B4-BE49-F238E27FC236}">
                <a16:creationId xmlns:a16="http://schemas.microsoft.com/office/drawing/2014/main" id="{B7472048-D274-4282-860E-506BD80FBA42}"/>
              </a:ext>
            </a:extLst>
          </p:cNvPr>
          <p:cNvSpPr txBox="1"/>
          <p:nvPr/>
        </p:nvSpPr>
        <p:spPr>
          <a:xfrm>
            <a:off x="622" y="1412776"/>
            <a:ext cx="9144000" cy="671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07000"/>
              </a:lnSpc>
              <a:spcBef>
                <a:spcPts val="0"/>
              </a:spcBef>
              <a:spcAft>
                <a:spcPts val="800"/>
              </a:spcAft>
            </a:pPr>
            <a:r>
              <a:rPr lang="fr-FR" sz="1800" b="1" i="1" dirty="0">
                <a:latin typeface="Calibri" panose="020F0502020204030204" pitchFamily="34" charset="0"/>
                <a:ea typeface="Calibri" panose="020F0502020204030204" pitchFamily="34" charset="0"/>
                <a:cs typeface="Arial" panose="020B0604020202020204" pitchFamily="34" charset="0"/>
              </a:rPr>
              <a:t>Quels sont les domaines dans lesquels vous pensez que les diplômés universitaires pourraient améliorer leurs compétences professionnelles?</a:t>
            </a:r>
            <a:endParaRPr lang="en-US" sz="1800" b="1" i="1" dirty="0">
              <a:latin typeface="Calibri" panose="020F0502020204030204" pitchFamily="34" charset="0"/>
              <a:ea typeface="Calibri" panose="020F0502020204030204" pitchFamily="34" charset="0"/>
              <a:cs typeface="Arial" panose="020B0604020202020204" pitchFamily="34" charset="0"/>
            </a:endParaRPr>
          </a:p>
        </p:txBody>
      </p:sp>
      <p:grpSp>
        <p:nvGrpSpPr>
          <p:cNvPr id="7" name="Group 47">
            <a:extLst>
              <a:ext uri="{FF2B5EF4-FFF2-40B4-BE49-F238E27FC236}">
                <a16:creationId xmlns:a16="http://schemas.microsoft.com/office/drawing/2014/main" id="{32F3F40D-62FE-4017-B4C4-2A58ADEE1EBA}"/>
              </a:ext>
            </a:extLst>
          </p:cNvPr>
          <p:cNvGrpSpPr/>
          <p:nvPr/>
        </p:nvGrpSpPr>
        <p:grpSpPr>
          <a:xfrm>
            <a:off x="240582" y="3098911"/>
            <a:ext cx="1968630" cy="1968121"/>
            <a:chOff x="1673111" y="883875"/>
            <a:chExt cx="1324962" cy="1854895"/>
          </a:xfrm>
          <a:solidFill>
            <a:srgbClr val="FFC000">
              <a:alpha val="76000"/>
            </a:srgbClr>
          </a:solidFill>
        </p:grpSpPr>
        <p:sp>
          <p:nvSpPr>
            <p:cNvPr id="8" name="Rounded Rectangle 17">
              <a:extLst>
                <a:ext uri="{FF2B5EF4-FFF2-40B4-BE49-F238E27FC236}">
                  <a16:creationId xmlns:a16="http://schemas.microsoft.com/office/drawing/2014/main" id="{BCA1F608-FB50-4D8A-BED3-CF4EFCF71A85}"/>
                </a:ext>
              </a:extLst>
            </p:cNvPr>
            <p:cNvSpPr/>
            <p:nvPr/>
          </p:nvSpPr>
          <p:spPr>
            <a:xfrm>
              <a:off x="1673111" y="883875"/>
              <a:ext cx="1324962" cy="1612996"/>
            </a:xfrm>
            <a:prstGeom prst="roundRect">
              <a:avLst>
                <a:gd name="adj" fmla="val 711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 name="Isosceles Triangle 8">
              <a:extLst>
                <a:ext uri="{FF2B5EF4-FFF2-40B4-BE49-F238E27FC236}">
                  <a16:creationId xmlns:a16="http://schemas.microsoft.com/office/drawing/2014/main" id="{9531AE27-0CF7-451D-9594-841EDF923C62}"/>
                </a:ext>
              </a:extLst>
            </p:cNvPr>
            <p:cNvSpPr/>
            <p:nvPr/>
          </p:nvSpPr>
          <p:spPr>
            <a:xfrm rot="10800000">
              <a:off x="2161260" y="2506827"/>
              <a:ext cx="406592" cy="23194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 name="Text Placeholder 3">
              <a:extLst>
                <a:ext uri="{FF2B5EF4-FFF2-40B4-BE49-F238E27FC236}">
                  <a16:creationId xmlns:a16="http://schemas.microsoft.com/office/drawing/2014/main" id="{95408DD6-6EB1-45AE-B61B-A0E2AF800991}"/>
                </a:ext>
              </a:extLst>
            </p:cNvPr>
            <p:cNvSpPr txBox="1">
              <a:spLocks/>
            </p:cNvSpPr>
            <p:nvPr/>
          </p:nvSpPr>
          <p:spPr>
            <a:xfrm>
              <a:off x="2230367" y="2206255"/>
              <a:ext cx="278352" cy="2697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000" dirty="0">
                  <a:solidFill>
                    <a:schemeClr val="bg1"/>
                  </a:solidFill>
                  <a:latin typeface="Montserrat SemiBold" panose="00000700000000000000" pitchFamily="2" charset="0"/>
                  <a:ea typeface="字魂59号-创粗黑" panose="00000500000000000000" pitchFamily="2" charset="-122"/>
                  <a:sym typeface="字魂59号-创粗黑" panose="00000500000000000000" pitchFamily="2" charset="-122"/>
                </a:rPr>
                <a:t>128</a:t>
              </a:r>
            </a:p>
          </p:txBody>
        </p:sp>
      </p:grpSp>
      <p:pic>
        <p:nvPicPr>
          <p:cNvPr id="11" name="Picture 10">
            <a:extLst>
              <a:ext uri="{FF2B5EF4-FFF2-40B4-BE49-F238E27FC236}">
                <a16:creationId xmlns:a16="http://schemas.microsoft.com/office/drawing/2014/main" id="{B1A20441-7B95-4505-A411-1C8BDEA5987B}"/>
              </a:ext>
            </a:extLst>
          </p:cNvPr>
          <p:cNvPicPr>
            <a:picLocks noChangeAspect="1"/>
          </p:cNvPicPr>
          <p:nvPr/>
        </p:nvPicPr>
        <p:blipFill>
          <a:blip r:embed="rId2"/>
          <a:stretch>
            <a:fillRect/>
          </a:stretch>
        </p:blipFill>
        <p:spPr>
          <a:xfrm>
            <a:off x="287299" y="3277100"/>
            <a:ext cx="1878463" cy="1076325"/>
          </a:xfrm>
          <a:prstGeom prst="rect">
            <a:avLst/>
          </a:prstGeom>
        </p:spPr>
      </p:pic>
      <p:grpSp>
        <p:nvGrpSpPr>
          <p:cNvPr id="12" name="Group 11">
            <a:extLst>
              <a:ext uri="{FF2B5EF4-FFF2-40B4-BE49-F238E27FC236}">
                <a16:creationId xmlns:a16="http://schemas.microsoft.com/office/drawing/2014/main" id="{A63F686F-C1C8-4F03-A897-16A63CB16A5B}"/>
              </a:ext>
            </a:extLst>
          </p:cNvPr>
          <p:cNvGrpSpPr/>
          <p:nvPr/>
        </p:nvGrpSpPr>
        <p:grpSpPr>
          <a:xfrm>
            <a:off x="39368" y="5284028"/>
            <a:ext cx="9011692" cy="681979"/>
            <a:chOff x="958322" y="4730629"/>
            <a:chExt cx="7697288" cy="909304"/>
          </a:xfrm>
        </p:grpSpPr>
        <p:sp>
          <p:nvSpPr>
            <p:cNvPr id="13" name="Rectangle 12">
              <a:extLst>
                <a:ext uri="{FF2B5EF4-FFF2-40B4-BE49-F238E27FC236}">
                  <a16:creationId xmlns:a16="http://schemas.microsoft.com/office/drawing/2014/main" id="{F6C99C43-0225-4976-A6CC-A1B6E7B82F2D}"/>
                </a:ext>
              </a:extLst>
            </p:cNvPr>
            <p:cNvSpPr/>
            <p:nvPr/>
          </p:nvSpPr>
          <p:spPr>
            <a:xfrm>
              <a:off x="7054415" y="4730629"/>
              <a:ext cx="1601195" cy="8863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字魂59号-创粗黑" panose="00000500000000000000" pitchFamily="2" charset="-122"/>
                </a:rPr>
                <a:t>Gestion du temps </a:t>
              </a:r>
            </a:p>
          </p:txBody>
        </p:sp>
        <p:sp>
          <p:nvSpPr>
            <p:cNvPr id="14" name="Rectangle 13">
              <a:extLst>
                <a:ext uri="{FF2B5EF4-FFF2-40B4-BE49-F238E27FC236}">
                  <a16:creationId xmlns:a16="http://schemas.microsoft.com/office/drawing/2014/main" id="{3563EDC6-B38B-4DD1-A65B-7D34DDF39D33}"/>
                </a:ext>
              </a:extLst>
            </p:cNvPr>
            <p:cNvSpPr/>
            <p:nvPr/>
          </p:nvSpPr>
          <p:spPr>
            <a:xfrm>
              <a:off x="3016236" y="4730630"/>
              <a:ext cx="1926153" cy="8863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fr-FR"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字魂59号-创粗黑" panose="00000500000000000000" pitchFamily="2" charset="-122"/>
                </a:rPr>
                <a:t>Résolution des problèmes</a:t>
              </a:r>
            </a:p>
          </p:txBody>
        </p:sp>
        <p:sp>
          <p:nvSpPr>
            <p:cNvPr id="15" name="Rectangle 14">
              <a:extLst>
                <a:ext uri="{FF2B5EF4-FFF2-40B4-BE49-F238E27FC236}">
                  <a16:creationId xmlns:a16="http://schemas.microsoft.com/office/drawing/2014/main" id="{0D81CF4F-A0C3-4BEF-96D2-0AC8023ECB3A}"/>
                </a:ext>
              </a:extLst>
            </p:cNvPr>
            <p:cNvSpPr/>
            <p:nvPr/>
          </p:nvSpPr>
          <p:spPr>
            <a:xfrm>
              <a:off x="5317614" y="4753537"/>
              <a:ext cx="1514346" cy="8863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字魂59号-创粗黑" panose="00000500000000000000" pitchFamily="2" charset="-122"/>
                </a:rPr>
                <a:t>Leadership</a:t>
              </a:r>
            </a:p>
            <a:p>
              <a:pPr algn="ctr">
                <a:defRPr/>
              </a:pPr>
              <a:endParaRPr lang="en-US" sz="2000" b="1" dirty="0">
                <a:solidFill>
                  <a:schemeClr val="tx1">
                    <a:lumMod val="75000"/>
                    <a:lumOff val="25000"/>
                  </a:schemeClr>
                </a:solidFill>
                <a:latin typeface="Montserrat SemiBold" panose="00000700000000000000" pitchFamily="2" charset="0"/>
                <a:ea typeface="字魂59号-创粗黑" panose="00000500000000000000" pitchFamily="2" charset="-122"/>
                <a:cs typeface="Open Sans" panose="020B0606030504020204" pitchFamily="34" charset="0"/>
                <a:sym typeface="字魂59号-创粗黑" panose="00000500000000000000" pitchFamily="2" charset="-122"/>
              </a:endParaRPr>
            </a:p>
          </p:txBody>
        </p:sp>
        <p:sp>
          <p:nvSpPr>
            <p:cNvPr id="16" name="Rectangle 15">
              <a:extLst>
                <a:ext uri="{FF2B5EF4-FFF2-40B4-BE49-F238E27FC236}">
                  <a16:creationId xmlns:a16="http://schemas.microsoft.com/office/drawing/2014/main" id="{DAC7878A-7410-4ACC-A763-2916FB303806}"/>
                </a:ext>
              </a:extLst>
            </p:cNvPr>
            <p:cNvSpPr/>
            <p:nvPr/>
          </p:nvSpPr>
          <p:spPr>
            <a:xfrm>
              <a:off x="958322" y="4753538"/>
              <a:ext cx="1926153" cy="8863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sym typeface="字魂59号-创粗黑" panose="00000500000000000000" pitchFamily="2" charset="-122"/>
                </a:rPr>
                <a:t>Adaptabilité au changement </a:t>
              </a:r>
            </a:p>
          </p:txBody>
        </p:sp>
      </p:grpSp>
      <p:grpSp>
        <p:nvGrpSpPr>
          <p:cNvPr id="17" name="Group 47">
            <a:extLst>
              <a:ext uri="{FF2B5EF4-FFF2-40B4-BE49-F238E27FC236}">
                <a16:creationId xmlns:a16="http://schemas.microsoft.com/office/drawing/2014/main" id="{A26CF528-F05B-436F-B61F-E62540B7AB02}"/>
              </a:ext>
            </a:extLst>
          </p:cNvPr>
          <p:cNvGrpSpPr/>
          <p:nvPr/>
        </p:nvGrpSpPr>
        <p:grpSpPr>
          <a:xfrm>
            <a:off x="2591913" y="3098911"/>
            <a:ext cx="1968630" cy="1968121"/>
            <a:chOff x="1673111" y="883875"/>
            <a:chExt cx="1324962" cy="1854895"/>
          </a:xfrm>
          <a:solidFill>
            <a:srgbClr val="FFC000">
              <a:alpha val="76000"/>
            </a:srgbClr>
          </a:solidFill>
        </p:grpSpPr>
        <p:sp>
          <p:nvSpPr>
            <p:cNvPr id="18" name="Rounded Rectangle 17">
              <a:extLst>
                <a:ext uri="{FF2B5EF4-FFF2-40B4-BE49-F238E27FC236}">
                  <a16:creationId xmlns:a16="http://schemas.microsoft.com/office/drawing/2014/main" id="{8D493E21-3237-4BE1-B4A6-6E6C4A12D6FD}"/>
                </a:ext>
              </a:extLst>
            </p:cNvPr>
            <p:cNvSpPr/>
            <p:nvPr/>
          </p:nvSpPr>
          <p:spPr>
            <a:xfrm>
              <a:off x="1673111" y="883875"/>
              <a:ext cx="1324962" cy="1612996"/>
            </a:xfrm>
            <a:prstGeom prst="roundRect">
              <a:avLst>
                <a:gd name="adj" fmla="val 711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9" name="Isosceles Triangle 18">
              <a:extLst>
                <a:ext uri="{FF2B5EF4-FFF2-40B4-BE49-F238E27FC236}">
                  <a16:creationId xmlns:a16="http://schemas.microsoft.com/office/drawing/2014/main" id="{524184A5-03C8-40EF-83FB-DA699E4DB022}"/>
                </a:ext>
              </a:extLst>
            </p:cNvPr>
            <p:cNvSpPr/>
            <p:nvPr/>
          </p:nvSpPr>
          <p:spPr>
            <a:xfrm rot="10800000">
              <a:off x="2161260" y="2506827"/>
              <a:ext cx="406592" cy="231943"/>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0" name="Text Placeholder 3">
              <a:extLst>
                <a:ext uri="{FF2B5EF4-FFF2-40B4-BE49-F238E27FC236}">
                  <a16:creationId xmlns:a16="http://schemas.microsoft.com/office/drawing/2014/main" id="{7F4FBE7A-C738-490E-B222-BC9F1F0BAE6D}"/>
                </a:ext>
              </a:extLst>
            </p:cNvPr>
            <p:cNvSpPr txBox="1">
              <a:spLocks/>
            </p:cNvSpPr>
            <p:nvPr/>
          </p:nvSpPr>
          <p:spPr>
            <a:xfrm>
              <a:off x="2254642" y="2206255"/>
              <a:ext cx="229801" cy="2697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000" dirty="0">
                  <a:solidFill>
                    <a:schemeClr val="bg1"/>
                  </a:solidFill>
                  <a:latin typeface="Montserrat SemiBold" panose="00000700000000000000" pitchFamily="2" charset="0"/>
                  <a:ea typeface="字魂59号-创粗黑" panose="00000500000000000000" pitchFamily="2" charset="-122"/>
                  <a:sym typeface="字魂59号-创粗黑" panose="00000500000000000000" pitchFamily="2" charset="-122"/>
                </a:rPr>
                <a:t>84</a:t>
              </a:r>
            </a:p>
          </p:txBody>
        </p:sp>
      </p:grpSp>
      <p:pic>
        <p:nvPicPr>
          <p:cNvPr id="21" name="Picture 20">
            <a:extLst>
              <a:ext uri="{FF2B5EF4-FFF2-40B4-BE49-F238E27FC236}">
                <a16:creationId xmlns:a16="http://schemas.microsoft.com/office/drawing/2014/main" id="{ABBBF52A-7488-4F9B-939E-3AB709EC8EF7}"/>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84432" y="3191768"/>
            <a:ext cx="1524076" cy="1201745"/>
          </a:xfrm>
          <a:prstGeom prst="rect">
            <a:avLst/>
          </a:prstGeom>
        </p:spPr>
      </p:pic>
      <p:grpSp>
        <p:nvGrpSpPr>
          <p:cNvPr id="22" name="Group 47">
            <a:extLst>
              <a:ext uri="{FF2B5EF4-FFF2-40B4-BE49-F238E27FC236}">
                <a16:creationId xmlns:a16="http://schemas.microsoft.com/office/drawing/2014/main" id="{663EA299-6D88-4D34-B839-866BA6A5B989}"/>
              </a:ext>
            </a:extLst>
          </p:cNvPr>
          <p:cNvGrpSpPr/>
          <p:nvPr/>
        </p:nvGrpSpPr>
        <p:grpSpPr>
          <a:xfrm>
            <a:off x="4993319" y="3109476"/>
            <a:ext cx="1968630" cy="1957556"/>
            <a:chOff x="663207" y="1246790"/>
            <a:chExt cx="1324962" cy="1844938"/>
          </a:xfrm>
          <a:solidFill>
            <a:srgbClr val="FFC000">
              <a:alpha val="76000"/>
            </a:srgbClr>
          </a:solidFill>
        </p:grpSpPr>
        <p:sp>
          <p:nvSpPr>
            <p:cNvPr id="23" name="Rounded Rectangle 17">
              <a:extLst>
                <a:ext uri="{FF2B5EF4-FFF2-40B4-BE49-F238E27FC236}">
                  <a16:creationId xmlns:a16="http://schemas.microsoft.com/office/drawing/2014/main" id="{F1E39314-9114-4DAB-A78E-81C861B474FD}"/>
                </a:ext>
              </a:extLst>
            </p:cNvPr>
            <p:cNvSpPr/>
            <p:nvPr/>
          </p:nvSpPr>
          <p:spPr>
            <a:xfrm>
              <a:off x="663207" y="1246790"/>
              <a:ext cx="1324962" cy="1612996"/>
            </a:xfrm>
            <a:prstGeom prst="roundRect">
              <a:avLst>
                <a:gd name="adj" fmla="val 7114"/>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4" name="Isosceles Triangle 23">
              <a:extLst>
                <a:ext uri="{FF2B5EF4-FFF2-40B4-BE49-F238E27FC236}">
                  <a16:creationId xmlns:a16="http://schemas.microsoft.com/office/drawing/2014/main" id="{5B15CAE7-0EEB-452F-80D8-DF9FC9C48ED3}"/>
                </a:ext>
              </a:extLst>
            </p:cNvPr>
            <p:cNvSpPr/>
            <p:nvPr/>
          </p:nvSpPr>
          <p:spPr>
            <a:xfrm rot="10800000">
              <a:off x="1122392" y="2859785"/>
              <a:ext cx="406592" cy="23194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5" name="Text Placeholder 3">
              <a:extLst>
                <a:ext uri="{FF2B5EF4-FFF2-40B4-BE49-F238E27FC236}">
                  <a16:creationId xmlns:a16="http://schemas.microsoft.com/office/drawing/2014/main" id="{DF851AB6-FD7C-42B7-8EBD-724AF273AF3B}"/>
                </a:ext>
              </a:extLst>
            </p:cNvPr>
            <p:cNvSpPr txBox="1">
              <a:spLocks/>
            </p:cNvSpPr>
            <p:nvPr/>
          </p:nvSpPr>
          <p:spPr>
            <a:xfrm>
              <a:off x="1217267" y="2531817"/>
              <a:ext cx="216855" cy="2697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000" dirty="0">
                  <a:solidFill>
                    <a:schemeClr val="bg1"/>
                  </a:solidFill>
                  <a:latin typeface="Montserrat SemiBold" panose="00000700000000000000" pitchFamily="2" charset="0"/>
                  <a:ea typeface="字魂59号-创粗黑" panose="00000500000000000000" pitchFamily="2" charset="-122"/>
                  <a:sym typeface="字魂59号-创粗黑" panose="00000500000000000000" pitchFamily="2" charset="-122"/>
                </a:rPr>
                <a:t>78</a:t>
              </a:r>
            </a:p>
          </p:txBody>
        </p:sp>
      </p:grpSp>
      <p:pic>
        <p:nvPicPr>
          <p:cNvPr id="26" name="Picture 25">
            <a:extLst>
              <a:ext uri="{FF2B5EF4-FFF2-40B4-BE49-F238E27FC236}">
                <a16:creationId xmlns:a16="http://schemas.microsoft.com/office/drawing/2014/main" id="{2AA47F4B-DBDD-4382-9BFA-9A1F651EBD7B}"/>
              </a:ext>
            </a:extLst>
          </p:cNvPr>
          <p:cNvPicPr>
            <a:picLocks noChangeAspect="1"/>
          </p:cNvPicPr>
          <p:nvPr/>
        </p:nvPicPr>
        <p:blipFill>
          <a:blip r:embed="rId4">
            <a:duotone>
              <a:schemeClr val="accent3">
                <a:shade val="45000"/>
                <a:satMod val="135000"/>
              </a:schemeClr>
              <a:prstClr val="white"/>
            </a:duotone>
          </a:blip>
          <a:stretch>
            <a:fillRect/>
          </a:stretch>
        </p:blipFill>
        <p:spPr>
          <a:xfrm>
            <a:off x="5240675" y="3192285"/>
            <a:ext cx="1606418" cy="1249925"/>
          </a:xfrm>
          <a:prstGeom prst="rect">
            <a:avLst/>
          </a:prstGeom>
        </p:spPr>
      </p:pic>
      <p:grpSp>
        <p:nvGrpSpPr>
          <p:cNvPr id="27" name="Group 47">
            <a:extLst>
              <a:ext uri="{FF2B5EF4-FFF2-40B4-BE49-F238E27FC236}">
                <a16:creationId xmlns:a16="http://schemas.microsoft.com/office/drawing/2014/main" id="{A62E4F16-A608-413A-A1FC-4A347E1E5827}"/>
              </a:ext>
            </a:extLst>
          </p:cNvPr>
          <p:cNvGrpSpPr/>
          <p:nvPr/>
        </p:nvGrpSpPr>
        <p:grpSpPr>
          <a:xfrm>
            <a:off x="7175370" y="3109476"/>
            <a:ext cx="1968630" cy="1968121"/>
            <a:chOff x="1673111" y="883875"/>
            <a:chExt cx="1324962" cy="1854895"/>
          </a:xfrm>
          <a:solidFill>
            <a:srgbClr val="FFC000">
              <a:alpha val="76000"/>
            </a:srgbClr>
          </a:solidFill>
        </p:grpSpPr>
        <p:sp>
          <p:nvSpPr>
            <p:cNvPr id="28" name="Rounded Rectangle 17">
              <a:extLst>
                <a:ext uri="{FF2B5EF4-FFF2-40B4-BE49-F238E27FC236}">
                  <a16:creationId xmlns:a16="http://schemas.microsoft.com/office/drawing/2014/main" id="{39EF124D-5C9E-4CD2-A7C2-D28FC6D32099}"/>
                </a:ext>
              </a:extLst>
            </p:cNvPr>
            <p:cNvSpPr/>
            <p:nvPr/>
          </p:nvSpPr>
          <p:spPr>
            <a:xfrm>
              <a:off x="1673111" y="883875"/>
              <a:ext cx="1324962" cy="1612996"/>
            </a:xfrm>
            <a:prstGeom prst="roundRect">
              <a:avLst>
                <a:gd name="adj" fmla="val 7114"/>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9" name="Isosceles Triangle 28">
              <a:extLst>
                <a:ext uri="{FF2B5EF4-FFF2-40B4-BE49-F238E27FC236}">
                  <a16:creationId xmlns:a16="http://schemas.microsoft.com/office/drawing/2014/main" id="{DD32D79A-FCAE-498A-90F9-A2A6B5DF150F}"/>
                </a:ext>
              </a:extLst>
            </p:cNvPr>
            <p:cNvSpPr/>
            <p:nvPr/>
          </p:nvSpPr>
          <p:spPr>
            <a:xfrm rot="10800000">
              <a:off x="2161260" y="2506827"/>
              <a:ext cx="406592" cy="231943"/>
            </a:xfrm>
            <a:prstGeom prst="triangl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30" name="Text Placeholder 3">
              <a:extLst>
                <a:ext uri="{FF2B5EF4-FFF2-40B4-BE49-F238E27FC236}">
                  <a16:creationId xmlns:a16="http://schemas.microsoft.com/office/drawing/2014/main" id="{F8D26C7D-F2A1-4EF1-89CD-ED44A39E0D24}"/>
                </a:ext>
              </a:extLst>
            </p:cNvPr>
            <p:cNvSpPr txBox="1">
              <a:spLocks/>
            </p:cNvSpPr>
            <p:nvPr/>
          </p:nvSpPr>
          <p:spPr>
            <a:xfrm>
              <a:off x="2263272" y="2206255"/>
              <a:ext cx="212540" cy="2697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2000" dirty="0">
                  <a:solidFill>
                    <a:schemeClr val="bg1"/>
                  </a:solidFill>
                  <a:latin typeface="Montserrat SemiBold" panose="00000700000000000000" pitchFamily="2" charset="0"/>
                  <a:ea typeface="字魂59号-创粗黑" panose="00000500000000000000" pitchFamily="2" charset="-122"/>
                  <a:sym typeface="字魂59号-创粗黑" panose="00000500000000000000" pitchFamily="2" charset="-122"/>
                </a:rPr>
                <a:t>67</a:t>
              </a:r>
            </a:p>
          </p:txBody>
        </p:sp>
      </p:grpSp>
      <p:pic>
        <p:nvPicPr>
          <p:cNvPr id="31" name="Picture 30">
            <a:extLst>
              <a:ext uri="{FF2B5EF4-FFF2-40B4-BE49-F238E27FC236}">
                <a16:creationId xmlns:a16="http://schemas.microsoft.com/office/drawing/2014/main" id="{85D0462D-E558-4015-B0BB-65471E57D73E}"/>
              </a:ext>
            </a:extLst>
          </p:cNvPr>
          <p:cNvPicPr>
            <a:picLocks noChangeAspect="1"/>
          </p:cNvPicPr>
          <p:nvPr/>
        </p:nvPicPr>
        <p:blipFill>
          <a:blip r:embed="rId5"/>
          <a:stretch>
            <a:fillRect/>
          </a:stretch>
        </p:blipFill>
        <p:spPr>
          <a:xfrm>
            <a:off x="7430757" y="3260409"/>
            <a:ext cx="1558742" cy="1200149"/>
          </a:xfrm>
          <a:prstGeom prst="rect">
            <a:avLst/>
          </a:prstGeom>
        </p:spPr>
      </p:pic>
    </p:spTree>
    <p:extLst>
      <p:ext uri="{BB962C8B-B14F-4D97-AF65-F5344CB8AC3E}">
        <p14:creationId xmlns:p14="http://schemas.microsoft.com/office/powerpoint/2010/main" val="11981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3C7E-D40A-4A1D-B5B8-AC653B0E7D3B}"/>
              </a:ext>
            </a:extLst>
          </p:cNvPr>
          <p:cNvSpPr>
            <a:spLocks noGrp="1"/>
          </p:cNvSpPr>
          <p:nvPr>
            <p:ph type="title"/>
          </p:nvPr>
        </p:nvSpPr>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Analyse bivariée</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25238E4D-13BF-4992-BCB2-D697E33299A0}"/>
              </a:ext>
            </a:extLst>
          </p:cNvPr>
          <p:cNvSpPr>
            <a:spLocks noGrp="1"/>
          </p:cNvSpPr>
          <p:nvPr>
            <p:ph type="sldNum" idx="12"/>
          </p:nvPr>
        </p:nvSpPr>
        <p:spPr/>
        <p:txBody>
          <a:bodyPr/>
          <a:lstStyle/>
          <a:p>
            <a:pPr>
              <a:defRPr/>
            </a:pPr>
            <a:fld id="{C1DB60F1-B213-4140-9DAF-9D79D41B9B2D}" type="slidenum">
              <a:rPr lang="fr-FR" smtClean="0"/>
              <a:pPr>
                <a:defRPr/>
              </a:pPr>
              <a:t>23</a:t>
            </a:fld>
            <a:endParaRPr lang="fr-FR"/>
          </a:p>
        </p:txBody>
      </p:sp>
      <p:graphicFrame>
        <p:nvGraphicFramePr>
          <p:cNvPr id="5" name="Table 4">
            <a:extLst>
              <a:ext uri="{FF2B5EF4-FFF2-40B4-BE49-F238E27FC236}">
                <a16:creationId xmlns:a16="http://schemas.microsoft.com/office/drawing/2014/main" id="{B2816B12-A0B9-45CA-9284-A7A6C8C074D9}"/>
              </a:ext>
            </a:extLst>
          </p:cNvPr>
          <p:cNvGraphicFramePr>
            <a:graphicFrameLocks noGrp="1"/>
          </p:cNvGraphicFramePr>
          <p:nvPr>
            <p:extLst>
              <p:ext uri="{D42A27DB-BD31-4B8C-83A1-F6EECF244321}">
                <p14:modId xmlns:p14="http://schemas.microsoft.com/office/powerpoint/2010/main" val="3305630174"/>
              </p:ext>
            </p:extLst>
          </p:nvPr>
        </p:nvGraphicFramePr>
        <p:xfrm>
          <a:off x="76200" y="1301554"/>
          <a:ext cx="8816279" cy="5151774"/>
        </p:xfrm>
        <a:graphic>
          <a:graphicData uri="http://schemas.openxmlformats.org/drawingml/2006/table">
            <a:tbl>
              <a:tblPr firstRow="1" firstCol="1" bandRow="1">
                <a:tableStyleId>{5C22544A-7EE6-4342-B048-85BDC9FD1C3A}</a:tableStyleId>
              </a:tblPr>
              <a:tblGrid>
                <a:gridCol w="4046671">
                  <a:extLst>
                    <a:ext uri="{9D8B030D-6E8A-4147-A177-3AD203B41FA5}">
                      <a16:colId xmlns:a16="http://schemas.microsoft.com/office/drawing/2014/main" val="718857738"/>
                    </a:ext>
                  </a:extLst>
                </a:gridCol>
                <a:gridCol w="1740334">
                  <a:extLst>
                    <a:ext uri="{9D8B030D-6E8A-4147-A177-3AD203B41FA5}">
                      <a16:colId xmlns:a16="http://schemas.microsoft.com/office/drawing/2014/main" val="2377921088"/>
                    </a:ext>
                  </a:extLst>
                </a:gridCol>
                <a:gridCol w="441007">
                  <a:extLst>
                    <a:ext uri="{9D8B030D-6E8A-4147-A177-3AD203B41FA5}">
                      <a16:colId xmlns:a16="http://schemas.microsoft.com/office/drawing/2014/main" val="3607075503"/>
                    </a:ext>
                  </a:extLst>
                </a:gridCol>
                <a:gridCol w="862755">
                  <a:extLst>
                    <a:ext uri="{9D8B030D-6E8A-4147-A177-3AD203B41FA5}">
                      <a16:colId xmlns:a16="http://schemas.microsoft.com/office/drawing/2014/main" val="3034145219"/>
                    </a:ext>
                  </a:extLst>
                </a:gridCol>
                <a:gridCol w="862755">
                  <a:extLst>
                    <a:ext uri="{9D8B030D-6E8A-4147-A177-3AD203B41FA5}">
                      <a16:colId xmlns:a16="http://schemas.microsoft.com/office/drawing/2014/main" val="372126857"/>
                    </a:ext>
                  </a:extLst>
                </a:gridCol>
                <a:gridCol w="862757">
                  <a:extLst>
                    <a:ext uri="{9D8B030D-6E8A-4147-A177-3AD203B41FA5}">
                      <a16:colId xmlns:a16="http://schemas.microsoft.com/office/drawing/2014/main" val="4044315797"/>
                    </a:ext>
                  </a:extLst>
                </a:gridCol>
              </a:tblGrid>
              <a:tr h="532896">
                <a:tc>
                  <a:txBody>
                    <a:bodyPr/>
                    <a:lstStyle/>
                    <a:p>
                      <a:pPr marL="0" marR="0" algn="ctr">
                        <a:lnSpc>
                          <a:spcPct val="107000"/>
                        </a:lnSpc>
                        <a:spcBef>
                          <a:spcPts val="0"/>
                        </a:spcBef>
                        <a:spcAft>
                          <a:spcPts val="0"/>
                        </a:spcAft>
                      </a:pPr>
                      <a:r>
                        <a:rPr lang="fr-FR" sz="1100" dirty="0">
                          <a:effectLst/>
                        </a:rPr>
                        <a:t>Variables indépendantes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tc>
                  <a:txBody>
                    <a:bodyPr/>
                    <a:lstStyle/>
                    <a:p>
                      <a:pPr marL="0" marR="0" algn="ctr">
                        <a:lnSpc>
                          <a:spcPct val="107000"/>
                        </a:lnSpc>
                        <a:spcBef>
                          <a:spcPts val="0"/>
                        </a:spcBef>
                        <a:spcAft>
                          <a:spcPts val="0"/>
                        </a:spcAft>
                      </a:pPr>
                      <a:r>
                        <a:rPr lang="fr-FR" sz="1100">
                          <a:effectLst/>
                        </a:rPr>
                        <a:t>groupes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tc>
                  <a:txBody>
                    <a:bodyPr/>
                    <a:lstStyle/>
                    <a:p>
                      <a:pPr marL="0" marR="0" algn="ctr">
                        <a:lnSpc>
                          <a:spcPct val="107000"/>
                        </a:lnSpc>
                        <a:spcBef>
                          <a:spcPts val="0"/>
                        </a:spcBef>
                        <a:spcAft>
                          <a:spcPts val="0"/>
                        </a:spcAft>
                      </a:pPr>
                      <a:r>
                        <a:rPr lang="fr-FR" sz="1100">
                          <a:effectLst/>
                        </a:rPr>
                        <a:t>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tc>
                  <a:txBody>
                    <a:bodyPr/>
                    <a:lstStyle/>
                    <a:p>
                      <a:pPr marL="0" marR="0" algn="ctr">
                        <a:lnSpc>
                          <a:spcPct val="107000"/>
                        </a:lnSpc>
                        <a:spcBef>
                          <a:spcPts val="0"/>
                        </a:spcBef>
                        <a:spcAft>
                          <a:spcPts val="0"/>
                        </a:spcAft>
                      </a:pPr>
                      <a:r>
                        <a:rPr lang="fr-FR" sz="1100">
                          <a:effectLst/>
                        </a:rPr>
                        <a:t>Moyenne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tc>
                  <a:txBody>
                    <a:bodyPr/>
                    <a:lstStyle/>
                    <a:p>
                      <a:pPr marL="0" marR="0" algn="ctr">
                        <a:lnSpc>
                          <a:spcPct val="107000"/>
                        </a:lnSpc>
                        <a:spcBef>
                          <a:spcPts val="0"/>
                        </a:spcBef>
                        <a:spcAft>
                          <a:spcPts val="0"/>
                        </a:spcAft>
                      </a:pPr>
                      <a:r>
                        <a:rPr lang="fr-FR" sz="1100">
                          <a:effectLst/>
                        </a:rPr>
                        <a:t>Ecart Type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tc>
                  <a:txBody>
                    <a:bodyPr/>
                    <a:lstStyle/>
                    <a:p>
                      <a:pPr marL="0" marR="0" algn="ctr">
                        <a:lnSpc>
                          <a:spcPct val="107000"/>
                        </a:lnSpc>
                        <a:spcBef>
                          <a:spcPts val="0"/>
                        </a:spcBef>
                        <a:spcAft>
                          <a:spcPts val="0"/>
                        </a:spcAft>
                      </a:pPr>
                      <a:r>
                        <a:rPr lang="fr-FR" sz="1100">
                          <a:effectLst/>
                        </a:rPr>
                        <a:t>P value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extLst>
                  <a:ext uri="{0D108BD9-81ED-4DB2-BD59-A6C34878D82A}">
                    <a16:rowId xmlns:a16="http://schemas.microsoft.com/office/drawing/2014/main" val="3551558483"/>
                  </a:ext>
                </a:extLst>
              </a:tr>
              <a:tr h="399058">
                <a:tc rowSpan="5">
                  <a:txBody>
                    <a:bodyPr/>
                    <a:lstStyle/>
                    <a:p>
                      <a:pPr marL="0" marR="0" algn="ctr">
                        <a:lnSpc>
                          <a:spcPct val="107000"/>
                        </a:lnSpc>
                        <a:spcBef>
                          <a:spcPts val="0"/>
                        </a:spcBef>
                        <a:spcAft>
                          <a:spcPts val="0"/>
                        </a:spcAft>
                      </a:pPr>
                      <a:r>
                        <a:rPr lang="fr-FR" sz="1100" dirty="0">
                          <a:effectLst/>
                        </a:rPr>
                        <a:t>Quel est votre rôle ou votre relation avec l'université en question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tc>
                  <a:txBody>
                    <a:bodyPr/>
                    <a:lstStyle/>
                    <a:p>
                      <a:pPr marL="0" marR="0">
                        <a:lnSpc>
                          <a:spcPct val="107000"/>
                        </a:lnSpc>
                        <a:spcBef>
                          <a:spcPts val="0"/>
                        </a:spcBef>
                        <a:spcAft>
                          <a:spcPts val="0"/>
                        </a:spcAft>
                      </a:pPr>
                      <a:r>
                        <a:rPr lang="fr-FR" sz="1100">
                          <a:effectLst/>
                        </a:rPr>
                        <a:t>Parent d’un étudiant actuel</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78.64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8.376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rowSpan="5">
                  <a:txBody>
                    <a:bodyPr/>
                    <a:lstStyle/>
                    <a:p>
                      <a:pPr marL="0" marR="0" algn="ctr">
                        <a:lnSpc>
                          <a:spcPct val="107000"/>
                        </a:lnSpc>
                        <a:spcBef>
                          <a:spcPts val="0"/>
                        </a:spcBef>
                        <a:spcAft>
                          <a:spcPts val="0"/>
                        </a:spcAft>
                      </a:pPr>
                      <a:r>
                        <a:rPr lang="fr-FR" sz="1100" dirty="0">
                          <a:solidFill>
                            <a:schemeClr val="tx1"/>
                          </a:solidFill>
                          <a:effectLst/>
                          <a:highlight>
                            <a:srgbClr val="E98C25"/>
                          </a:highlight>
                        </a:rPr>
                        <a:t>0.0001</a:t>
                      </a:r>
                      <a:r>
                        <a:rPr lang="fr-FR" sz="1100" dirty="0">
                          <a:effectLst/>
                          <a:highlight>
                            <a:srgbClr val="E98C25"/>
                          </a:highlight>
                        </a:rPr>
                        <a:t>*</a:t>
                      </a:r>
                      <a:endParaRPr lang="en-US" sz="1100" dirty="0">
                        <a:effectLst/>
                        <a:highlight>
                          <a:srgbClr val="E98C25"/>
                        </a:highligh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extLst>
                  <a:ext uri="{0D108BD9-81ED-4DB2-BD59-A6C34878D82A}">
                    <a16:rowId xmlns:a16="http://schemas.microsoft.com/office/drawing/2014/main" val="2180161048"/>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Ancien étudiant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80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63.01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12.847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2891182855"/>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Employeur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65.90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11.179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1373528559"/>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Membre</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67.88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7.120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3964256112"/>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Autres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66.08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8.826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1016562090"/>
                  </a:ext>
                </a:extLst>
              </a:tr>
              <a:tr h="210991">
                <a:tc rowSpan="4">
                  <a:txBody>
                    <a:bodyPr/>
                    <a:lstStyle/>
                    <a:p>
                      <a:pPr marL="0" marR="0" algn="ctr">
                        <a:lnSpc>
                          <a:spcPct val="107000"/>
                        </a:lnSpc>
                        <a:spcBef>
                          <a:spcPts val="0"/>
                        </a:spcBef>
                        <a:spcAft>
                          <a:spcPts val="0"/>
                        </a:spcAft>
                      </a:pPr>
                      <a:r>
                        <a:rPr lang="fr-FR" sz="1100">
                          <a:effectLst/>
                        </a:rPr>
                        <a:t>Combien de temps avez-vous été impliqué ou en relation avec cette université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tc>
                  <a:txBody>
                    <a:bodyPr/>
                    <a:lstStyle/>
                    <a:p>
                      <a:pPr marL="0" marR="0">
                        <a:lnSpc>
                          <a:spcPct val="107000"/>
                        </a:lnSpc>
                        <a:spcBef>
                          <a:spcPts val="0"/>
                        </a:spcBef>
                        <a:spcAft>
                          <a:spcPts val="0"/>
                        </a:spcAft>
                      </a:pPr>
                      <a:r>
                        <a:rPr lang="fr-FR" sz="1100" dirty="0">
                          <a:effectLst/>
                        </a:rPr>
                        <a:t>Moins d 1 an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71.88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8.184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rowSpan="4">
                  <a:txBody>
                    <a:bodyPr/>
                    <a:lstStyle/>
                    <a:p>
                      <a:pPr marL="0" marR="0" algn="ctr">
                        <a:lnSpc>
                          <a:spcPct val="107000"/>
                        </a:lnSpc>
                        <a:spcBef>
                          <a:spcPts val="0"/>
                        </a:spcBef>
                        <a:spcAft>
                          <a:spcPts val="0"/>
                        </a:spcAft>
                      </a:pPr>
                      <a:r>
                        <a:rPr lang="fr-FR" sz="1100">
                          <a:effectLst/>
                        </a:rPr>
                        <a:t>0.652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extLst>
                  <a:ext uri="{0D108BD9-81ED-4DB2-BD59-A6C34878D82A}">
                    <a16:rowId xmlns:a16="http://schemas.microsoft.com/office/drawing/2014/main" val="1063828840"/>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dirty="0">
                          <a:effectLst/>
                        </a:rPr>
                        <a:t>1 a 3 ans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66.25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13.840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3029741260"/>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dirty="0">
                          <a:effectLst/>
                        </a:rPr>
                        <a:t>3 a 5 ans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66.91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10.849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3770415899"/>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dirty="0">
                          <a:effectLst/>
                        </a:rPr>
                        <a:t>Plus que 5 ans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91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66.09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12.234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3720252260"/>
                  </a:ext>
                </a:extLst>
              </a:tr>
              <a:tr h="210991">
                <a:tc rowSpan="3">
                  <a:txBody>
                    <a:bodyPr/>
                    <a:lstStyle/>
                    <a:p>
                      <a:pPr marL="0" marR="0" algn="ctr">
                        <a:lnSpc>
                          <a:spcPct val="107000"/>
                        </a:lnSpc>
                        <a:spcBef>
                          <a:spcPts val="0"/>
                        </a:spcBef>
                        <a:spcAft>
                          <a:spcPts val="0"/>
                        </a:spcAft>
                      </a:pPr>
                      <a:r>
                        <a:rPr lang="fr-FR" sz="1100">
                          <a:effectLst/>
                        </a:rPr>
                        <a:t>Dans quelle région se situe cette université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tc>
                  <a:txBody>
                    <a:bodyPr/>
                    <a:lstStyle/>
                    <a:p>
                      <a:pPr marL="0" marR="0">
                        <a:lnSpc>
                          <a:spcPct val="107000"/>
                        </a:lnSpc>
                        <a:spcBef>
                          <a:spcPts val="0"/>
                        </a:spcBef>
                        <a:spcAft>
                          <a:spcPts val="0"/>
                        </a:spcAft>
                      </a:pPr>
                      <a:r>
                        <a:rPr lang="fr-FR" sz="1100">
                          <a:effectLst/>
                        </a:rPr>
                        <a:t>Beirut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69.13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15.132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rowSpan="3">
                  <a:txBody>
                    <a:bodyPr/>
                    <a:lstStyle/>
                    <a:p>
                      <a:pPr marL="0" marR="0" algn="ctr">
                        <a:lnSpc>
                          <a:spcPct val="107000"/>
                        </a:lnSpc>
                        <a:spcBef>
                          <a:spcPts val="0"/>
                        </a:spcBef>
                        <a:spcAft>
                          <a:spcPts val="0"/>
                        </a:spcAft>
                      </a:pPr>
                      <a:r>
                        <a:rPr lang="fr-FR" sz="1100" dirty="0">
                          <a:effectLst/>
                          <a:highlight>
                            <a:srgbClr val="E98C25"/>
                          </a:highlight>
                        </a:rPr>
                        <a:t>0.048*</a:t>
                      </a:r>
                      <a:endParaRPr lang="en-US" sz="1100" dirty="0">
                        <a:effectLst/>
                        <a:highlight>
                          <a:srgbClr val="E98C25"/>
                        </a:highligh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extLst>
                  <a:ext uri="{0D108BD9-81ED-4DB2-BD59-A6C34878D82A}">
                    <a16:rowId xmlns:a16="http://schemas.microsoft.com/office/drawing/2014/main" val="1631691831"/>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Mont-Liban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54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64.41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5.748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85117999"/>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dirty="0">
                          <a:effectLst/>
                        </a:rPr>
                        <a:t>Liban-Nord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44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64.55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12.548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2959156042"/>
                  </a:ext>
                </a:extLst>
              </a:tr>
              <a:tr h="210991">
                <a:tc rowSpan="6">
                  <a:txBody>
                    <a:bodyPr/>
                    <a:lstStyle/>
                    <a:p>
                      <a:pPr marL="0" marR="0" algn="ctr">
                        <a:lnSpc>
                          <a:spcPct val="107000"/>
                        </a:lnSpc>
                        <a:spcBef>
                          <a:spcPts val="0"/>
                        </a:spcBef>
                        <a:spcAft>
                          <a:spcPts val="0"/>
                        </a:spcAft>
                      </a:pPr>
                      <a:r>
                        <a:rPr lang="fr-FR" sz="1100">
                          <a:effectLst/>
                        </a:rPr>
                        <a:t>Connaissez-vous le nombre des étudiants dans cette université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tc>
                  <a:txBody>
                    <a:bodyPr/>
                    <a:lstStyle/>
                    <a:p>
                      <a:pPr marL="0" marR="0">
                        <a:lnSpc>
                          <a:spcPct val="107000"/>
                        </a:lnSpc>
                        <a:spcBef>
                          <a:spcPts val="0"/>
                        </a:spcBef>
                        <a:spcAft>
                          <a:spcPts val="0"/>
                        </a:spcAft>
                      </a:pPr>
                      <a:r>
                        <a:rPr lang="fr-FR" sz="1100">
                          <a:effectLst/>
                        </a:rPr>
                        <a:t>&lt; 500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63.25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12.843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rowSpan="6">
                  <a:txBody>
                    <a:bodyPr/>
                    <a:lstStyle/>
                    <a:p>
                      <a:pPr marL="0" marR="0" algn="ctr">
                        <a:lnSpc>
                          <a:spcPct val="107000"/>
                        </a:lnSpc>
                        <a:spcBef>
                          <a:spcPts val="0"/>
                        </a:spcBef>
                        <a:spcAft>
                          <a:spcPts val="0"/>
                        </a:spcAft>
                      </a:pPr>
                      <a:r>
                        <a:rPr lang="fr-FR" sz="1100" dirty="0">
                          <a:effectLst/>
                          <a:highlight>
                            <a:srgbClr val="E98C25"/>
                          </a:highlight>
                        </a:rPr>
                        <a:t>0.0001*</a:t>
                      </a:r>
                      <a:endParaRPr lang="en-US" sz="1100" dirty="0">
                        <a:effectLst/>
                        <a:highlight>
                          <a:srgbClr val="E98C25"/>
                        </a:highligh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ctr"/>
                </a:tc>
                <a:extLst>
                  <a:ext uri="{0D108BD9-81ED-4DB2-BD59-A6C34878D82A}">
                    <a16:rowId xmlns:a16="http://schemas.microsoft.com/office/drawing/2014/main" val="3067148383"/>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Entre 501 et 1000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68.73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10.660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775414810"/>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Entre 1001 t 2000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17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57.65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11.429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3604352233"/>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Entre 2001 et 3000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30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52.33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5.641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1230382161"/>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Entre 3001 et 6000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67.63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5.362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1648035930"/>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&gt; 6000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53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76.34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10.303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2664042932"/>
                  </a:ext>
                </a:extLst>
              </a:tr>
              <a:tr h="210991">
                <a:tc rowSpan="3">
                  <a:txBody>
                    <a:bodyPr/>
                    <a:lstStyle/>
                    <a:p>
                      <a:pPr marL="0" marR="0" algn="ctr">
                        <a:lnSpc>
                          <a:spcPct val="107000"/>
                        </a:lnSpc>
                        <a:spcBef>
                          <a:spcPts val="0"/>
                        </a:spcBef>
                        <a:spcAft>
                          <a:spcPts val="0"/>
                        </a:spcAft>
                      </a:pPr>
                      <a:r>
                        <a:rPr lang="fr-FR" sz="1100" dirty="0">
                          <a:effectLst/>
                        </a:rPr>
                        <a:t>Est-ce que cette université est accréditée par une agence externe internationale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tc>
                  <a:txBody>
                    <a:bodyPr/>
                    <a:lstStyle/>
                    <a:p>
                      <a:pPr marL="0" marR="0">
                        <a:lnSpc>
                          <a:spcPct val="107000"/>
                        </a:lnSpc>
                        <a:spcBef>
                          <a:spcPts val="0"/>
                        </a:spcBef>
                        <a:spcAft>
                          <a:spcPts val="0"/>
                        </a:spcAft>
                      </a:pPr>
                      <a:r>
                        <a:rPr lang="fr-FR" sz="1100">
                          <a:effectLst/>
                        </a:rPr>
                        <a:t>Oui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102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70.36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8.814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rowSpan="3">
                  <a:txBody>
                    <a:bodyPr/>
                    <a:lstStyle/>
                    <a:p>
                      <a:pPr marL="0" marR="0" algn="ctr">
                        <a:lnSpc>
                          <a:spcPct val="107000"/>
                        </a:lnSpc>
                        <a:spcBef>
                          <a:spcPts val="0"/>
                        </a:spcBef>
                        <a:spcAft>
                          <a:spcPts val="0"/>
                        </a:spcAft>
                      </a:pPr>
                      <a:r>
                        <a:rPr lang="fr-FR" sz="1100" dirty="0">
                          <a:effectLst/>
                          <a:highlight>
                            <a:srgbClr val="E98C25"/>
                          </a:highlight>
                        </a:rPr>
                        <a:t>0.0001*</a:t>
                      </a:r>
                      <a:endParaRPr lang="en-US" sz="1100" dirty="0">
                        <a:effectLst/>
                        <a:highlight>
                          <a:srgbClr val="E98C25"/>
                        </a:highlight>
                        <a:latin typeface="Calibri" panose="020F0502020204030204" pitchFamily="34" charset="0"/>
                        <a:ea typeface="Calibri" panose="020F0502020204030204" pitchFamily="34" charset="0"/>
                        <a:cs typeface="Arial" panose="020B0604020202020204" pitchFamily="34" charset="0"/>
                      </a:endParaRPr>
                    </a:p>
                  </a:txBody>
                  <a:tcPr marL="49921" marR="49921" marT="0" marB="0" anchor="b"/>
                </a:tc>
                <a:extLst>
                  <a:ext uri="{0D108BD9-81ED-4DB2-BD59-A6C34878D82A}">
                    <a16:rowId xmlns:a16="http://schemas.microsoft.com/office/drawing/2014/main" val="3939483617"/>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Non</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56.67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0.577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2737784602"/>
                  </a:ext>
                </a:extLst>
              </a:tr>
              <a:tr h="210991">
                <a:tc vMerge="1">
                  <a:txBody>
                    <a:bodyPr/>
                    <a:lstStyle/>
                    <a:p>
                      <a:endParaRPr lang="en-US"/>
                    </a:p>
                  </a:txBody>
                  <a:tcPr/>
                </a:tc>
                <a:tc>
                  <a:txBody>
                    <a:bodyPr/>
                    <a:lstStyle/>
                    <a:p>
                      <a:pPr marL="0" marR="0">
                        <a:lnSpc>
                          <a:spcPct val="107000"/>
                        </a:lnSpc>
                        <a:spcBef>
                          <a:spcPts val="0"/>
                        </a:spcBef>
                        <a:spcAft>
                          <a:spcPts val="0"/>
                        </a:spcAft>
                      </a:pPr>
                      <a:r>
                        <a:rPr lang="fr-FR" sz="1100">
                          <a:effectLst/>
                        </a:rPr>
                        <a:t>Je ne sais pas</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a:effectLst/>
                        </a:rPr>
                        <a:t>67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60.93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a:txBody>
                    <a:bodyPr/>
                    <a:lstStyle/>
                    <a:p>
                      <a:pPr marL="0" marR="0" algn="r">
                        <a:lnSpc>
                          <a:spcPct val="107000"/>
                        </a:lnSpc>
                        <a:spcBef>
                          <a:spcPts val="0"/>
                        </a:spcBef>
                        <a:spcAft>
                          <a:spcPts val="0"/>
                        </a:spcAft>
                      </a:pPr>
                      <a:r>
                        <a:rPr lang="fr-FR" sz="1100" dirty="0">
                          <a:effectLst/>
                        </a:rPr>
                        <a:t>14.992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49921" marR="49921" marT="0" marB="0"/>
                </a:tc>
                <a:tc vMerge="1">
                  <a:txBody>
                    <a:bodyPr/>
                    <a:lstStyle/>
                    <a:p>
                      <a:endParaRPr lang="en-US"/>
                    </a:p>
                  </a:txBody>
                  <a:tcPr/>
                </a:tc>
                <a:extLst>
                  <a:ext uri="{0D108BD9-81ED-4DB2-BD59-A6C34878D82A}">
                    <a16:rowId xmlns:a16="http://schemas.microsoft.com/office/drawing/2014/main" val="743903485"/>
                  </a:ext>
                </a:extLst>
              </a:tr>
            </a:tbl>
          </a:graphicData>
        </a:graphic>
      </p:graphicFrame>
    </p:spTree>
    <p:extLst>
      <p:ext uri="{BB962C8B-B14F-4D97-AF65-F5344CB8AC3E}">
        <p14:creationId xmlns:p14="http://schemas.microsoft.com/office/powerpoint/2010/main" val="384107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8338-DA7C-4856-B0B3-6AF0B0C267D5}"/>
              </a:ext>
            </a:extLst>
          </p:cNvPr>
          <p:cNvSpPr>
            <a:spLocks noGrp="1"/>
          </p:cNvSpPr>
          <p:nvPr>
            <p:ph type="title"/>
          </p:nvPr>
        </p:nvSpPr>
        <p:spPr/>
        <p:txBody>
          <a:bodyPr/>
          <a:lstStyle/>
          <a:p>
            <a:r>
              <a:rPr lang="fr-FR" b="1" dirty="0">
                <a:latin typeface="Calibri" panose="020F0502020204030204" pitchFamily="34" charset="0"/>
                <a:ea typeface="Calibri" panose="020F0502020204030204" pitchFamily="34" charset="0"/>
                <a:cs typeface="Calibri" panose="020F0502020204030204" pitchFamily="34" charset="0"/>
              </a:rPr>
              <a:t>Relation avec l'université  </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E1F80B0-1329-4402-82A8-27E8C4FDBA70}"/>
              </a:ext>
            </a:extLst>
          </p:cNvPr>
          <p:cNvSpPr>
            <a:spLocks noGrp="1"/>
          </p:cNvSpPr>
          <p:nvPr>
            <p:ph type="sldNum" idx="12"/>
          </p:nvPr>
        </p:nvSpPr>
        <p:spPr/>
        <p:txBody>
          <a:bodyPr/>
          <a:lstStyle/>
          <a:p>
            <a:pPr>
              <a:defRPr/>
            </a:pPr>
            <a:fld id="{C1DB60F1-B213-4140-9DAF-9D79D41B9B2D}" type="slidenum">
              <a:rPr lang="fr-FR" smtClean="0"/>
              <a:pPr>
                <a:defRPr/>
              </a:pPr>
              <a:t>24</a:t>
            </a:fld>
            <a:endParaRPr lang="fr-FR"/>
          </a:p>
        </p:txBody>
      </p:sp>
      <p:graphicFrame>
        <p:nvGraphicFramePr>
          <p:cNvPr id="5" name="Chart 4">
            <a:extLst>
              <a:ext uri="{FF2B5EF4-FFF2-40B4-BE49-F238E27FC236}">
                <a16:creationId xmlns:a16="http://schemas.microsoft.com/office/drawing/2014/main" id="{6A43F7D3-0E96-4547-A243-72C73453AF76}"/>
              </a:ext>
            </a:extLst>
          </p:cNvPr>
          <p:cNvGraphicFramePr/>
          <p:nvPr>
            <p:extLst>
              <p:ext uri="{D42A27DB-BD31-4B8C-83A1-F6EECF244321}">
                <p14:modId xmlns:p14="http://schemas.microsoft.com/office/powerpoint/2010/main" val="4279611325"/>
              </p:ext>
            </p:extLst>
          </p:nvPr>
        </p:nvGraphicFramePr>
        <p:xfrm>
          <a:off x="0" y="1828800"/>
          <a:ext cx="4572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7BEA783-45DE-405E-8EF4-6D7024CF14E0}"/>
              </a:ext>
            </a:extLst>
          </p:cNvPr>
          <p:cNvSpPr txBox="1"/>
          <p:nvPr/>
        </p:nvSpPr>
        <p:spPr>
          <a:xfrm>
            <a:off x="4427984" y="1745620"/>
            <a:ext cx="4592548" cy="4137095"/>
          </a:xfrm>
          <a:prstGeom prst="rect">
            <a:avLst/>
          </a:prstGeom>
          <a:noFill/>
        </p:spPr>
        <p:txBody>
          <a:bodyPr wrap="square">
            <a:spAutoFit/>
          </a:bodyPr>
          <a:lstStyle/>
          <a:p>
            <a:pPr marL="285750" indent="-285750" algn="just">
              <a:lnSpc>
                <a:spcPct val="107000"/>
              </a:lnSpc>
              <a:spcBef>
                <a:spcPts val="0"/>
              </a:spcBef>
              <a:spcAft>
                <a:spcPts val="800"/>
              </a:spcAft>
              <a:buFont typeface="Arial" panose="020B0604020202020204" pitchFamily="34" charset="0"/>
              <a:buChar char="•"/>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Il existe une différence significative (p=0.0001) entre les moyennes des réponses en fonction du rôle ou de la relation avec l'université. </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Bef>
                <a:spcPts val="0"/>
              </a:spcBef>
              <a:spcAft>
                <a:spcPts val="800"/>
              </a:spcAft>
              <a:buFont typeface="Arial" panose="020B0604020202020204" pitchFamily="34" charset="0"/>
              <a:buChar char="•"/>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Les parents d'un étudiant actuel ont la plus grande moyenne, ce qui suggère qu'ils ont tendance à évaluer l'université de manière plus favorable que les autres groupes.</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Bef>
                <a:spcPts val="0"/>
              </a:spcBef>
              <a:spcAft>
                <a:spcPts val="800"/>
              </a:spcAft>
              <a:buFont typeface="Arial" panose="020B0604020202020204" pitchFamily="34" charset="0"/>
              <a:buChar char="•"/>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Les membres et les autres ont un score de performance légèrement plus bas, ce qui peut signifier qu'ils perçoivent l'université comme ayant une performance légèrement inférieure.</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30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25AA-BD5E-423D-97E1-47A6BFD9CBA0}"/>
              </a:ext>
            </a:extLst>
          </p:cNvPr>
          <p:cNvSpPr>
            <a:spLocks noGrp="1"/>
          </p:cNvSpPr>
          <p:nvPr>
            <p:ph type="title"/>
          </p:nvPr>
        </p:nvSpPr>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Région de l'université</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729E9EC2-0918-4713-84D2-F08353F83481}"/>
              </a:ext>
            </a:extLst>
          </p:cNvPr>
          <p:cNvSpPr>
            <a:spLocks noGrp="1"/>
          </p:cNvSpPr>
          <p:nvPr>
            <p:ph type="sldNum" idx="12"/>
          </p:nvPr>
        </p:nvSpPr>
        <p:spPr/>
        <p:txBody>
          <a:bodyPr/>
          <a:lstStyle/>
          <a:p>
            <a:pPr>
              <a:defRPr/>
            </a:pPr>
            <a:fld id="{C1DB60F1-B213-4140-9DAF-9D79D41B9B2D}" type="slidenum">
              <a:rPr lang="fr-FR" smtClean="0"/>
              <a:pPr>
                <a:defRPr/>
              </a:pPr>
              <a:t>25</a:t>
            </a:fld>
            <a:endParaRPr lang="fr-FR"/>
          </a:p>
        </p:txBody>
      </p:sp>
      <p:graphicFrame>
        <p:nvGraphicFramePr>
          <p:cNvPr id="5" name="Chart 4">
            <a:extLst>
              <a:ext uri="{FF2B5EF4-FFF2-40B4-BE49-F238E27FC236}">
                <a16:creationId xmlns:a16="http://schemas.microsoft.com/office/drawing/2014/main" id="{4744FB0E-69D6-45ED-8CC5-2C80BD6EE5B2}"/>
              </a:ext>
            </a:extLst>
          </p:cNvPr>
          <p:cNvGraphicFramePr/>
          <p:nvPr>
            <p:extLst>
              <p:ext uri="{D42A27DB-BD31-4B8C-83A1-F6EECF244321}">
                <p14:modId xmlns:p14="http://schemas.microsoft.com/office/powerpoint/2010/main" val="1787004481"/>
              </p:ext>
            </p:extLst>
          </p:nvPr>
        </p:nvGraphicFramePr>
        <p:xfrm>
          <a:off x="131763" y="184482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1B9BE83-C005-496C-BA60-D87CCEB90D7D}"/>
              </a:ext>
            </a:extLst>
          </p:cNvPr>
          <p:cNvSpPr txBox="1"/>
          <p:nvPr/>
        </p:nvSpPr>
        <p:spPr>
          <a:xfrm>
            <a:off x="4703762" y="1628800"/>
            <a:ext cx="4440237" cy="4827540"/>
          </a:xfrm>
          <a:prstGeom prst="rect">
            <a:avLst/>
          </a:prstGeom>
          <a:noFill/>
        </p:spPr>
        <p:txBody>
          <a:bodyPr wrap="square">
            <a:spAutoFit/>
          </a:bodyPr>
          <a:lstStyle/>
          <a:p>
            <a:pPr marL="285750" indent="-285750" algn="just">
              <a:lnSpc>
                <a:spcPct val="107000"/>
              </a:lnSpc>
              <a:spcBef>
                <a:spcPts val="0"/>
              </a:spcBef>
              <a:spcAft>
                <a:spcPts val="800"/>
              </a:spcAft>
              <a:buFont typeface="Arial" panose="020B0604020202020204" pitchFamily="34" charset="0"/>
              <a:buChar char="•"/>
            </a:pPr>
            <a:endParaRPr lang="en-US" sz="1600" dirty="0">
              <a:solidFill>
                <a:schemeClr val="accent6"/>
              </a:solidFill>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7000"/>
              </a:lnSpc>
              <a:spcBef>
                <a:spcPts val="0"/>
              </a:spcBef>
              <a:spcAft>
                <a:spcPts val="800"/>
              </a:spcAft>
              <a:buFont typeface="Arial" panose="020B0604020202020204" pitchFamily="34" charset="0"/>
              <a:buChar char="•"/>
            </a:pPr>
            <a:r>
              <a:rPr lang="fr-FR" sz="2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Les réponses varient significativement en fonction de la région de l'université. Cela suggère que la localisation de l'université (Beirut, Mont-Liban, Liban-Nord) peut influencer les perceptions et les opinions des répondants (p=0.048).</a:t>
            </a:r>
            <a:endParaRPr lang="en-US" sz="2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Bef>
                <a:spcPts val="0"/>
              </a:spcBef>
              <a:spcAft>
                <a:spcPts val="800"/>
              </a:spcAft>
              <a:buFont typeface="Arial" panose="020B0604020202020204" pitchFamily="34" charset="0"/>
              <a:buChar char="•"/>
            </a:pPr>
            <a:r>
              <a:rPr lang="fr-FR" sz="2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Les répondants dont l'université est située à Beirut ont la plus grande moyenne, ce qui suggère qu'ils ont une opinion globalement plus favorable de l'université par rapport aux autres régions.</a:t>
            </a:r>
            <a:endParaRPr lang="en-US" sz="2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322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E4EC-B8EE-43A1-BFD1-88E502DEA369}"/>
              </a:ext>
            </a:extLst>
          </p:cNvPr>
          <p:cNvSpPr>
            <a:spLocks noGrp="1"/>
          </p:cNvSpPr>
          <p:nvPr>
            <p:ph type="title"/>
          </p:nvPr>
        </p:nvSpPr>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Accréditation de l'université</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7BF04848-B778-44B1-8CB1-626DDD3AB504}"/>
              </a:ext>
            </a:extLst>
          </p:cNvPr>
          <p:cNvSpPr>
            <a:spLocks noGrp="1"/>
          </p:cNvSpPr>
          <p:nvPr>
            <p:ph type="sldNum" idx="12"/>
          </p:nvPr>
        </p:nvSpPr>
        <p:spPr/>
        <p:txBody>
          <a:bodyPr/>
          <a:lstStyle/>
          <a:p>
            <a:pPr>
              <a:defRPr/>
            </a:pPr>
            <a:fld id="{C1DB60F1-B213-4140-9DAF-9D79D41B9B2D}" type="slidenum">
              <a:rPr lang="fr-FR" smtClean="0"/>
              <a:pPr>
                <a:defRPr/>
              </a:pPr>
              <a:t>26</a:t>
            </a:fld>
            <a:endParaRPr lang="fr-FR"/>
          </a:p>
        </p:txBody>
      </p:sp>
      <p:graphicFrame>
        <p:nvGraphicFramePr>
          <p:cNvPr id="5" name="Chart 4">
            <a:extLst>
              <a:ext uri="{FF2B5EF4-FFF2-40B4-BE49-F238E27FC236}">
                <a16:creationId xmlns:a16="http://schemas.microsoft.com/office/drawing/2014/main" id="{B8175CC5-201D-4B69-B497-F18C201D21B6}"/>
              </a:ext>
            </a:extLst>
          </p:cNvPr>
          <p:cNvGraphicFramePr/>
          <p:nvPr>
            <p:extLst>
              <p:ext uri="{D42A27DB-BD31-4B8C-83A1-F6EECF244321}">
                <p14:modId xmlns:p14="http://schemas.microsoft.com/office/powerpoint/2010/main" val="1583212804"/>
              </p:ext>
            </p:extLst>
          </p:nvPr>
        </p:nvGraphicFramePr>
        <p:xfrm>
          <a:off x="0" y="1340768"/>
          <a:ext cx="420107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622FB6B-3BE7-43FE-93AD-4D0D121C0AD3}"/>
              </a:ext>
            </a:extLst>
          </p:cNvPr>
          <p:cNvSpPr txBox="1"/>
          <p:nvPr/>
        </p:nvSpPr>
        <p:spPr>
          <a:xfrm>
            <a:off x="4495398" y="1268760"/>
            <a:ext cx="4618233" cy="27122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lgn="just">
              <a:lnSpc>
                <a:spcPct val="107000"/>
              </a:lnSpc>
              <a:spcBef>
                <a:spcPts val="0"/>
              </a:spcBef>
              <a:spcAft>
                <a:spcPts val="800"/>
              </a:spcAft>
              <a:buFont typeface="Arial" panose="020B0604020202020204" pitchFamily="34" charset="0"/>
              <a:buChar char="•"/>
            </a:pPr>
            <a:r>
              <a:rPr lang="fr-FR" sz="2000" dirty="0">
                <a:solidFill>
                  <a:schemeClr val="accent6"/>
                </a:solidFill>
                <a:latin typeface="Calibri" panose="020F0502020204030204" pitchFamily="34" charset="0"/>
                <a:ea typeface="Calibri" panose="020F0502020204030204" pitchFamily="34" charset="0"/>
                <a:cs typeface="Calibri" panose="020F0502020204030204" pitchFamily="34" charset="0"/>
              </a:rPr>
              <a:t>Les répondants dont l'université est accréditée par une agence externe internationale attribuent le score de performance le plus élevé à l'université, ce qui suggère qu'ils estiment que l'accréditation améliore la performance ou la pertinence de l'université (p=0.0001).</a:t>
            </a:r>
            <a:endParaRPr lang="en-US" sz="20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45DFE8C-B787-4DDD-8EAE-71A65CF4B9AC}"/>
              </a:ext>
            </a:extLst>
          </p:cNvPr>
          <p:cNvSpPr txBox="1"/>
          <p:nvPr/>
        </p:nvSpPr>
        <p:spPr>
          <a:xfrm>
            <a:off x="4481862" y="4028235"/>
            <a:ext cx="4618232" cy="1724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lgn="just">
              <a:lnSpc>
                <a:spcPct val="107000"/>
              </a:lnSpc>
              <a:spcBef>
                <a:spcPts val="0"/>
              </a:spcBef>
              <a:spcAft>
                <a:spcPts val="800"/>
              </a:spcAft>
              <a:buFont typeface="Arial" panose="020B0604020202020204" pitchFamily="34" charset="0"/>
              <a:buChar char="•"/>
            </a:pPr>
            <a:r>
              <a:rPr lang="fr-FR" sz="2000" dirty="0">
                <a:solidFill>
                  <a:schemeClr val="accent6"/>
                </a:solidFill>
                <a:latin typeface="Calibri" panose="020F0502020204030204" pitchFamily="34" charset="0"/>
                <a:ea typeface="Calibri" panose="020F0502020204030204" pitchFamily="34" charset="0"/>
                <a:cs typeface="Calibri" panose="020F0502020204030204" pitchFamily="34" charset="0"/>
              </a:rPr>
              <a:t>Les répondants qui ne savent pas si l'université est accréditée attribuent des scores de performance intermédiaires, indiquant une incertitude quant à l'impact de l'accréditation.</a:t>
            </a:r>
            <a:endParaRPr lang="en-US" sz="20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29A7614-50C4-44CC-B305-B7DE6D8AA126}"/>
              </a:ext>
            </a:extLst>
          </p:cNvPr>
          <p:cNvSpPr txBox="1"/>
          <p:nvPr/>
        </p:nvSpPr>
        <p:spPr>
          <a:xfrm>
            <a:off x="43906" y="4942351"/>
            <a:ext cx="4384078" cy="1724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lgn="just">
              <a:lnSpc>
                <a:spcPct val="107000"/>
              </a:lnSpc>
              <a:spcBef>
                <a:spcPts val="0"/>
              </a:spcBef>
              <a:spcAft>
                <a:spcPts val="800"/>
              </a:spcAft>
              <a:buFont typeface="Arial" panose="020B0604020202020204" pitchFamily="34" charset="0"/>
              <a:buChar char="•"/>
            </a:pPr>
            <a:r>
              <a:rPr lang="fr-FR" sz="2000" dirty="0">
                <a:solidFill>
                  <a:schemeClr val="accent6"/>
                </a:solidFill>
                <a:latin typeface="Calibri" panose="020F0502020204030204" pitchFamily="34" charset="0"/>
                <a:ea typeface="Calibri" panose="020F0502020204030204" pitchFamily="34" charset="0"/>
                <a:cs typeface="Calibri" panose="020F0502020204030204" pitchFamily="34" charset="0"/>
              </a:rPr>
              <a:t>Les répondants dont l'université n'est pas accréditée attribuent les scores de performance les plus bas, suggérant une perception négative de l'absence d'accréditation.</a:t>
            </a:r>
            <a:endParaRPr lang="en-US" sz="20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3683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0DC9-2321-4FE5-A58D-D6D68EA53841}"/>
              </a:ext>
            </a:extLst>
          </p:cNvPr>
          <p:cNvSpPr>
            <a:spLocks noGrp="1"/>
          </p:cNvSpPr>
          <p:nvPr>
            <p:ph type="title"/>
          </p:nvPr>
        </p:nvSpPr>
        <p:spPr/>
        <p:txBody>
          <a:bodyPr/>
          <a:lstStyle/>
          <a:p>
            <a:r>
              <a:rPr lang="fr-FR" b="1" dirty="0">
                <a:latin typeface="Times New Roman" panose="02020603050405020304" pitchFamily="18" charset="0"/>
                <a:ea typeface="Calibri" panose="020F0502020204030204" pitchFamily="34" charset="0"/>
                <a:cs typeface="Times New Roman" panose="02020603050405020304" pitchFamily="18" charset="0"/>
              </a:rPr>
              <a:t>Nombre d'étudiants</a:t>
            </a:r>
            <a:r>
              <a:rPr lang="fr-FR" dirty="0">
                <a:latin typeface="Times New Roman" panose="02020603050405020304" pitchFamily="18" charset="0"/>
                <a:ea typeface="Calibri" panose="020F0502020204030204" pitchFamily="34" charset="0"/>
                <a:cs typeface="Times New Roman" panose="02020603050405020304" pitchFamily="18" charset="0"/>
              </a:rPr>
              <a:t> </a:t>
            </a:r>
            <a:br>
              <a:rPr lang="en-US" sz="2000"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BBB5D60B-D7D1-403C-A044-C233B9CE2628}"/>
              </a:ext>
            </a:extLst>
          </p:cNvPr>
          <p:cNvSpPr>
            <a:spLocks noGrp="1"/>
          </p:cNvSpPr>
          <p:nvPr>
            <p:ph type="sldNum" idx="12"/>
          </p:nvPr>
        </p:nvSpPr>
        <p:spPr/>
        <p:txBody>
          <a:bodyPr/>
          <a:lstStyle/>
          <a:p>
            <a:pPr>
              <a:defRPr/>
            </a:pPr>
            <a:fld id="{C1DB60F1-B213-4140-9DAF-9D79D41B9B2D}" type="slidenum">
              <a:rPr lang="fr-FR" smtClean="0"/>
              <a:pPr>
                <a:defRPr/>
              </a:pPr>
              <a:t>27</a:t>
            </a:fld>
            <a:endParaRPr lang="fr-FR"/>
          </a:p>
        </p:txBody>
      </p:sp>
      <p:graphicFrame>
        <p:nvGraphicFramePr>
          <p:cNvPr id="5" name="Chart 4">
            <a:extLst>
              <a:ext uri="{FF2B5EF4-FFF2-40B4-BE49-F238E27FC236}">
                <a16:creationId xmlns:a16="http://schemas.microsoft.com/office/drawing/2014/main" id="{2B38E854-4FC9-43E5-A44A-C28CF49EEB3C}"/>
              </a:ext>
            </a:extLst>
          </p:cNvPr>
          <p:cNvGraphicFramePr/>
          <p:nvPr>
            <p:extLst>
              <p:ext uri="{D42A27DB-BD31-4B8C-83A1-F6EECF244321}">
                <p14:modId xmlns:p14="http://schemas.microsoft.com/office/powerpoint/2010/main" val="3503849841"/>
              </p:ext>
            </p:extLst>
          </p:nvPr>
        </p:nvGraphicFramePr>
        <p:xfrm>
          <a:off x="0" y="1484784"/>
          <a:ext cx="4572000" cy="35617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91CC697-1CA8-429A-828C-1C02CD2F2C82}"/>
              </a:ext>
            </a:extLst>
          </p:cNvPr>
          <p:cNvSpPr txBox="1"/>
          <p:nvPr/>
        </p:nvSpPr>
        <p:spPr>
          <a:xfrm>
            <a:off x="4427984" y="1254670"/>
            <a:ext cx="4716016" cy="5026184"/>
          </a:xfrm>
          <a:prstGeom prst="rect">
            <a:avLst/>
          </a:prstGeom>
          <a:noFill/>
        </p:spPr>
        <p:txBody>
          <a:bodyPr wrap="square">
            <a:spAutoFit/>
          </a:bodyPr>
          <a:lstStyle/>
          <a:p>
            <a:pPr marL="285750" indent="-285750" algn="just">
              <a:lnSpc>
                <a:spcPct val="107000"/>
              </a:lnSpc>
              <a:spcBef>
                <a:spcPts val="0"/>
              </a:spcBef>
              <a:spcAft>
                <a:spcPts val="800"/>
              </a:spcAft>
              <a:buFont typeface="Arial" panose="020B0604020202020204" pitchFamily="34" charset="0"/>
              <a:buChar char="•"/>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La taille de l'université, mesurée par le nombre d'étudiants, a un impact significatif sur les réponses des participants. Les opinions varient en fonction de la taille de l'université (nombre d'étudiants) (p=0.0001).</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Bef>
                <a:spcPts val="0"/>
              </a:spcBef>
              <a:spcAft>
                <a:spcPts val="800"/>
              </a:spcAft>
              <a:buFont typeface="Arial" panose="020B0604020202020204" pitchFamily="34" charset="0"/>
              <a:buChar char="•"/>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Les répondants qui estiment que l'université compte plus de 6000 étudiants ont la plus grande moyenne, ce qui suggère qu'ils considèrent que les universités plus grandes sont plus performantes.</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Bef>
                <a:spcPts val="0"/>
              </a:spcBef>
              <a:spcAft>
                <a:spcPts val="800"/>
              </a:spcAft>
              <a:buFont typeface="Arial" panose="020B0604020202020204" pitchFamily="34" charset="0"/>
              <a:buChar char="•"/>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Les répondants des autres catégories attribuent des scores de performance décroissants à mesure que le nombre d'étudiants diminue, suggérant une perception moins favorable des universités de plus petite taille.</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0573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DAA5-C1DF-466B-AD4B-FCE7F7C6954E}"/>
              </a:ext>
            </a:extLst>
          </p:cNvPr>
          <p:cNvSpPr>
            <a:spLocks noGrp="1"/>
          </p:cNvSpPr>
          <p:nvPr>
            <p:ph type="title"/>
          </p:nvPr>
        </p:nvSpPr>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Synthèse </a:t>
            </a:r>
          </a:p>
        </p:txBody>
      </p:sp>
      <p:sp>
        <p:nvSpPr>
          <p:cNvPr id="4" name="Slide Number Placeholder 3">
            <a:extLst>
              <a:ext uri="{FF2B5EF4-FFF2-40B4-BE49-F238E27FC236}">
                <a16:creationId xmlns:a16="http://schemas.microsoft.com/office/drawing/2014/main" id="{2BB802DA-AC31-4CFC-B170-DE4DB662EA42}"/>
              </a:ext>
            </a:extLst>
          </p:cNvPr>
          <p:cNvSpPr>
            <a:spLocks noGrp="1"/>
          </p:cNvSpPr>
          <p:nvPr>
            <p:ph type="sldNum" idx="12"/>
          </p:nvPr>
        </p:nvSpPr>
        <p:spPr/>
        <p:txBody>
          <a:bodyPr/>
          <a:lstStyle/>
          <a:p>
            <a:pPr>
              <a:defRPr/>
            </a:pPr>
            <a:fld id="{C1DB60F1-B213-4140-9DAF-9D79D41B9B2D}" type="slidenum">
              <a:rPr lang="fr-FR" smtClean="0"/>
              <a:pPr>
                <a:defRPr/>
              </a:pPr>
              <a:t>28</a:t>
            </a:fld>
            <a:endParaRPr lang="fr-FR"/>
          </a:p>
        </p:txBody>
      </p:sp>
      <p:sp>
        <p:nvSpPr>
          <p:cNvPr id="5" name="TextBox 4">
            <a:extLst>
              <a:ext uri="{FF2B5EF4-FFF2-40B4-BE49-F238E27FC236}">
                <a16:creationId xmlns:a16="http://schemas.microsoft.com/office/drawing/2014/main" id="{A647E8B9-A427-45BB-94F4-0ECD3D3BCE6B}"/>
              </a:ext>
            </a:extLst>
          </p:cNvPr>
          <p:cNvSpPr txBox="1"/>
          <p:nvPr/>
        </p:nvSpPr>
        <p:spPr>
          <a:xfrm>
            <a:off x="29029" y="2057400"/>
            <a:ext cx="8733971" cy="4310795"/>
          </a:xfrm>
          <a:prstGeom prst="rect">
            <a:avLst/>
          </a:prstGeom>
          <a:noFill/>
        </p:spPr>
        <p:txBody>
          <a:bodyPr wrap="square">
            <a:spAutoFit/>
          </a:bodyPr>
          <a:lstStyle/>
          <a:p>
            <a:pPr marL="285750" indent="-285750" algn="just">
              <a:lnSpc>
                <a:spcPct val="107000"/>
              </a:lnSpc>
              <a:spcBef>
                <a:spcPts val="0"/>
              </a:spcBef>
              <a:spcAft>
                <a:spcPts val="800"/>
              </a:spcAft>
              <a:buFont typeface="Wingdings" panose="05000000000000000000" pitchFamily="2" charset="2"/>
              <a:buChar char="Ø"/>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Cette interprétation tient compte du fait que les scores de performance sont basés sur l'agrégation des réponses aux items et suggère quel groupe attribue généralement des scores de performance plus élevés ou plus faibles à l'université pour chaque question.</a:t>
            </a:r>
          </a:p>
          <a:p>
            <a:pPr marL="285750" indent="-285750" algn="just">
              <a:lnSpc>
                <a:spcPct val="107000"/>
              </a:lnSpc>
              <a:spcBef>
                <a:spcPts val="0"/>
              </a:spcBef>
              <a:spcAft>
                <a:spcPts val="800"/>
              </a:spcAft>
              <a:buFont typeface="Wingdings" panose="05000000000000000000" pitchFamily="2" charset="2"/>
              <a:buChar char="Ø"/>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La durée de l'implication des répondants n'a pas montré de différence significative dans les scores de performance. Par conséquent, il n'y a pas de groupe qui se distingue particulièrement en termes de performance en fonction de la durée de l'implication (p &gt; 0.05).</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En conclusion, les résultats indiquent que la relation avec l'université, la région de l'université, la taille de l'université et l'accréditation de l'université ont tous un impact significatif sur les réponses des participants. Ces facteurs peuvent influencer la manière dont les individus perçoivent et évaluent l'université en question.</a:t>
            </a:r>
          </a:p>
          <a:p>
            <a:pPr marL="285750" indent="-285750" algn="just">
              <a:lnSpc>
                <a:spcPct val="107000"/>
              </a:lnSpc>
              <a:spcAft>
                <a:spcPts val="800"/>
              </a:spcAft>
              <a:buFont typeface="Wingdings" panose="05000000000000000000" pitchFamily="2" charset="2"/>
              <a:buChar char="Ø"/>
            </a:pP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504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60C0-E7C8-44A0-8502-694DE0E9273B}"/>
              </a:ext>
            </a:extLst>
          </p:cNvPr>
          <p:cNvSpPr>
            <a:spLocks noGrp="1"/>
          </p:cNvSpPr>
          <p:nvPr>
            <p:ph type="title"/>
          </p:nvPr>
        </p:nvSpPr>
        <p:spPr/>
        <p:txBody>
          <a:bodyPr/>
          <a:lstStyle/>
          <a:p>
            <a:r>
              <a:rPr lang="fr-FR" sz="2800" b="1" dirty="0">
                <a:latin typeface="Calibri" panose="020F0502020204030204" pitchFamily="34" charset="0"/>
                <a:ea typeface="Calibri" panose="020F0502020204030204" pitchFamily="34" charset="0"/>
                <a:cs typeface="Calibri" panose="020F0502020204030204" pitchFamily="34" charset="0"/>
              </a:rPr>
              <a:t>Choix du sujet</a:t>
            </a:r>
            <a:endParaRPr lang="en-US" sz="2800" b="1" dirty="0"/>
          </a:p>
        </p:txBody>
      </p:sp>
      <p:sp>
        <p:nvSpPr>
          <p:cNvPr id="3" name="Content Placeholder 2">
            <a:extLst>
              <a:ext uri="{FF2B5EF4-FFF2-40B4-BE49-F238E27FC236}">
                <a16:creationId xmlns:a16="http://schemas.microsoft.com/office/drawing/2014/main" id="{D7D2FE57-2C44-4CBE-9D2F-878BDE343603}"/>
              </a:ext>
            </a:extLst>
          </p:cNvPr>
          <p:cNvSpPr>
            <a:spLocks noGrp="1"/>
          </p:cNvSpPr>
          <p:nvPr>
            <p:ph idx="1"/>
          </p:nvPr>
        </p:nvSpPr>
        <p:spPr>
          <a:xfrm>
            <a:off x="457200" y="1604963"/>
            <a:ext cx="8686800" cy="4522787"/>
          </a:xfrm>
        </p:spPr>
        <p:txBody>
          <a:bodyPr/>
          <a:lstStyle/>
          <a:p>
            <a:pPr marL="342900" indent="-342900">
              <a:buFont typeface="Arial" panose="020B0604020202020204" pitchFamily="34" charset="0"/>
              <a:buChar char="•"/>
            </a:pPr>
            <a:r>
              <a:rPr lang="fr-FR" sz="2000" b="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Les universités sont appelées a évaluer leur performance dont l’impact sur la reconnaissance, l’accessibilité, la mobilité des enseignants, le nombre des étudiants </a:t>
            </a:r>
            <a:r>
              <a:rPr lang="fr-FR" sz="2000" b="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en d’autres termes </a:t>
            </a:r>
            <a:r>
              <a:rPr lang="fr-FR" sz="2000" b="0"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sur la concurrence est déterminant </a:t>
            </a:r>
          </a:p>
          <a:p>
            <a:pPr marL="342900" indent="-342900">
              <a:buFont typeface="Arial" panose="020B0604020202020204" pitchFamily="34" charset="0"/>
              <a:buChar char="•"/>
            </a:pPr>
            <a:r>
              <a:rPr lang="fr-FR" sz="2000" b="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performance des universités libanaises privées repose sur l’analyse de la rentabilité, la productivité donc essentiellement sur la dimension économique.</a:t>
            </a:r>
          </a:p>
          <a:p>
            <a:pPr marL="342900" indent="-342900">
              <a:buFont typeface="Arial" panose="020B0604020202020204" pitchFamily="34" charset="0"/>
              <a:buChar char="•"/>
            </a:pPr>
            <a:r>
              <a:rPr lang="fr-FR" sz="2000" b="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conception des programmes exige une consultation du milieu professionnel pour définir le profil de sortie exigé et déterminer les compétences visées par chaque programme. </a:t>
            </a:r>
          </a:p>
          <a:p>
            <a:pPr marL="342900" indent="-342900">
              <a:buFont typeface="Arial" panose="020B0604020202020204" pitchFamily="34" charset="0"/>
              <a:buChar char="•"/>
            </a:pPr>
            <a:r>
              <a:rPr lang="fr-FR" sz="2000" b="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Cependant les parties prenantes externes ne sont pas forcément sollicitées dans le processus d’amélioration continue. </a:t>
            </a:r>
          </a:p>
        </p:txBody>
      </p:sp>
      <p:sp>
        <p:nvSpPr>
          <p:cNvPr id="4" name="Slide Number Placeholder 3">
            <a:extLst>
              <a:ext uri="{FF2B5EF4-FFF2-40B4-BE49-F238E27FC236}">
                <a16:creationId xmlns:a16="http://schemas.microsoft.com/office/drawing/2014/main" id="{A7AB1168-4FD1-4CF9-B1B8-48A82A8505B7}"/>
              </a:ext>
            </a:extLst>
          </p:cNvPr>
          <p:cNvSpPr>
            <a:spLocks noGrp="1"/>
          </p:cNvSpPr>
          <p:nvPr>
            <p:ph type="sldNum" idx="12"/>
          </p:nvPr>
        </p:nvSpPr>
        <p:spPr/>
        <p:txBody>
          <a:bodyPr/>
          <a:lstStyle/>
          <a:p>
            <a:pPr>
              <a:defRPr/>
            </a:pPr>
            <a:fld id="{C1DB60F1-B213-4140-9DAF-9D79D41B9B2D}" type="slidenum">
              <a:rPr lang="fr-FR" smtClean="0"/>
              <a:pPr>
                <a:defRPr/>
              </a:pPr>
              <a:t>2</a:t>
            </a:fld>
            <a:endParaRPr lang="fr-FR"/>
          </a:p>
        </p:txBody>
      </p:sp>
    </p:spTree>
    <p:extLst>
      <p:ext uri="{BB962C8B-B14F-4D97-AF65-F5344CB8AC3E}">
        <p14:creationId xmlns:p14="http://schemas.microsoft.com/office/powerpoint/2010/main" val="365819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183F-E7E4-43BE-BEE5-FD9034C2C138}"/>
              </a:ext>
            </a:extLst>
          </p:cNvPr>
          <p:cNvSpPr>
            <a:spLocks noGrp="1"/>
          </p:cNvSpPr>
          <p:nvPr>
            <p:ph type="title"/>
          </p:nvPr>
        </p:nvSpPr>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Synthèse</a:t>
            </a:r>
            <a:r>
              <a:rPr lang="fr-FR" sz="2000" b="1"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5AB2E793-0B83-4D18-81F5-8FFEB9F0E634}"/>
              </a:ext>
            </a:extLst>
          </p:cNvPr>
          <p:cNvSpPr>
            <a:spLocks noGrp="1"/>
          </p:cNvSpPr>
          <p:nvPr>
            <p:ph idx="1"/>
          </p:nvPr>
        </p:nvSpPr>
        <p:spPr>
          <a:xfrm>
            <a:off x="457200" y="2636912"/>
            <a:ext cx="8224838" cy="3490838"/>
          </a:xfrm>
        </p:spPr>
        <p:txBody>
          <a:bodyPr/>
          <a:lstStyle/>
          <a:p>
            <a:endParaRPr lang="fr-FR" sz="18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5F46187-F69C-4835-B2C7-6526046B91A5}"/>
              </a:ext>
            </a:extLst>
          </p:cNvPr>
          <p:cNvSpPr>
            <a:spLocks noGrp="1"/>
          </p:cNvSpPr>
          <p:nvPr>
            <p:ph type="sldNum" idx="12"/>
          </p:nvPr>
        </p:nvSpPr>
        <p:spPr/>
        <p:txBody>
          <a:bodyPr/>
          <a:lstStyle/>
          <a:p>
            <a:pPr>
              <a:defRPr/>
            </a:pPr>
            <a:fld id="{C1DB60F1-B213-4140-9DAF-9D79D41B9B2D}" type="slidenum">
              <a:rPr lang="fr-FR" smtClean="0"/>
              <a:pPr>
                <a:defRPr/>
              </a:pPr>
              <a:t>29</a:t>
            </a:fld>
            <a:endParaRPr lang="fr-FR"/>
          </a:p>
        </p:txBody>
      </p:sp>
      <p:sp>
        <p:nvSpPr>
          <p:cNvPr id="5" name="Rectangle: Rounded Corners 4">
            <a:extLst>
              <a:ext uri="{FF2B5EF4-FFF2-40B4-BE49-F238E27FC236}">
                <a16:creationId xmlns:a16="http://schemas.microsoft.com/office/drawing/2014/main" id="{3549DA56-938B-4E97-A4C7-12552730E70F}"/>
              </a:ext>
            </a:extLst>
          </p:cNvPr>
          <p:cNvSpPr/>
          <p:nvPr/>
        </p:nvSpPr>
        <p:spPr bwMode="auto">
          <a:xfrm>
            <a:off x="131763" y="795806"/>
            <a:ext cx="4246563" cy="43204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b="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L</a:t>
            </a:r>
            <a:r>
              <a:rPr lang="fr-FR" sz="1800" b="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es universités du Liban sont:</a:t>
            </a:r>
          </a:p>
        </p:txBody>
      </p:sp>
      <p:sp>
        <p:nvSpPr>
          <p:cNvPr id="8" name="Rectangle 7">
            <a:extLst>
              <a:ext uri="{FF2B5EF4-FFF2-40B4-BE49-F238E27FC236}">
                <a16:creationId xmlns:a16="http://schemas.microsoft.com/office/drawing/2014/main" id="{47322FB3-1467-4DEE-8E31-57E97EF4C0A5}"/>
              </a:ext>
            </a:extLst>
          </p:cNvPr>
          <p:cNvSpPr/>
          <p:nvPr/>
        </p:nvSpPr>
        <p:spPr bwMode="auto">
          <a:xfrm>
            <a:off x="28736" y="2179064"/>
            <a:ext cx="3038027" cy="42773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49263"/>
            <a:r>
              <a:rPr lang="fr-FR" b="1" dirty="0">
                <a:solidFill>
                  <a:srgbClr val="336699"/>
                </a:solidFill>
                <a:latin typeface="Calibri" panose="020F0502020204030204" pitchFamily="34" charset="0"/>
                <a:ea typeface="Calibri" panose="020F0502020204030204" pitchFamily="34" charset="0"/>
                <a:cs typeface="Calibri" panose="020F0502020204030204" pitchFamily="34" charset="0"/>
              </a:rPr>
              <a:t>Dans la dimension académique</a:t>
            </a:r>
          </a:p>
          <a:p>
            <a:pPr defTabSz="449263"/>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Performantes  </a:t>
            </a:r>
          </a:p>
          <a:p>
            <a:pPr marL="285750" indent="-285750" defTabSz="449263">
              <a:buFontTx/>
              <a:buChar char="-"/>
            </a:pPr>
            <a:r>
              <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Qualité de l’enseignement</a:t>
            </a:r>
          </a:p>
          <a:p>
            <a:pPr marL="285750" indent="-285750" defTabSz="449263">
              <a:buFontTx/>
              <a:buChar char="-"/>
            </a:pPr>
            <a:r>
              <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Stage</a:t>
            </a:r>
          </a:p>
          <a:p>
            <a:pPr marL="285750" indent="-285750" defTabSz="449263">
              <a:buFontTx/>
              <a:buChar char="-"/>
            </a:pPr>
            <a:r>
              <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Compétences techniques</a:t>
            </a:r>
          </a:p>
          <a:p>
            <a:pPr marL="285750" indent="-285750" defTabSz="449263">
              <a:buFontTx/>
              <a:buChar char="-"/>
            </a:pPr>
            <a:r>
              <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Connaissances spécialisées</a:t>
            </a:r>
          </a:p>
          <a:p>
            <a:pPr defTabSz="449263"/>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Moins Performantes </a:t>
            </a:r>
          </a:p>
          <a:p>
            <a:pPr marL="285750" indent="-285750" defTabSz="449263">
              <a:buFontTx/>
              <a:buChar char="-"/>
            </a:pPr>
            <a:r>
              <a:rPr lang="fr-FR" dirty="0">
                <a:solidFill>
                  <a:srgbClr val="336699"/>
                </a:solidFill>
                <a:latin typeface="Calibri" panose="020F0502020204030204" pitchFamily="34" charset="0"/>
                <a:ea typeface="Calibri" panose="020F0502020204030204" pitchFamily="34" charset="0"/>
                <a:cs typeface="Calibri" panose="020F0502020204030204" pitchFamily="34" charset="0"/>
              </a:rPr>
              <a:t>Recherche </a:t>
            </a:r>
          </a:p>
          <a:p>
            <a:pPr marL="285750" indent="-285750" defTabSz="449263">
              <a:buFontTx/>
              <a:buChar char="-"/>
            </a:pPr>
            <a:r>
              <a:rPr lang="fr-FR" dirty="0">
                <a:solidFill>
                  <a:srgbClr val="336699"/>
                </a:solidFill>
                <a:latin typeface="Calibri" panose="020F0502020204030204" pitchFamily="34" charset="0"/>
                <a:ea typeface="Calibri" panose="020F0502020204030204" pitchFamily="34" charset="0"/>
                <a:cs typeface="Calibri" panose="020F0502020204030204" pitchFamily="34" charset="0"/>
              </a:rPr>
              <a:t>Compétences transversales</a:t>
            </a:r>
          </a:p>
          <a:p>
            <a:pPr defTabSz="449263"/>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marL="285750" indent="-285750" defTabSz="449263">
              <a:buFontTx/>
              <a:buChar char="-"/>
            </a:pPr>
            <a:endPar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defTabSz="449263"/>
            <a:endPar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2" descr="Panorama de l'enseignement supérieur français | Campus France">
            <a:extLst>
              <a:ext uri="{FF2B5EF4-FFF2-40B4-BE49-F238E27FC236}">
                <a16:creationId xmlns:a16="http://schemas.microsoft.com/office/drawing/2014/main" id="{E3A32DBF-E390-4E97-B63A-74D59E8F75A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t="2841" b="2841"/>
          <a:stretch>
            <a:fillRect/>
          </a:stretch>
        </p:blipFill>
        <p:spPr bwMode="auto">
          <a:xfrm>
            <a:off x="251520" y="1278550"/>
            <a:ext cx="1112065" cy="85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276686FB-DE4A-44C3-9FCD-6DB70890557B}"/>
              </a:ext>
            </a:extLst>
          </p:cNvPr>
          <p:cNvSpPr/>
          <p:nvPr/>
        </p:nvSpPr>
        <p:spPr bwMode="auto">
          <a:xfrm>
            <a:off x="6514183" y="2179066"/>
            <a:ext cx="2641692" cy="42773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49263"/>
            <a:r>
              <a:rPr lang="fr-FR" b="1" dirty="0">
                <a:solidFill>
                  <a:srgbClr val="336699"/>
                </a:solidFill>
                <a:latin typeface="Calibri" panose="020F0502020204030204" pitchFamily="34" charset="0"/>
                <a:ea typeface="Calibri" panose="020F0502020204030204" pitchFamily="34" charset="0"/>
                <a:cs typeface="Calibri" panose="020F0502020204030204" pitchFamily="34" charset="0"/>
              </a:rPr>
              <a:t>Dans la dimension entrepreneuriale</a:t>
            </a:r>
          </a:p>
          <a:p>
            <a:pPr algn="ctr" defTabSz="449263"/>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Moins Performantes  </a:t>
            </a:r>
            <a:endParaRPr lang="fr-FR" dirty="0">
              <a:solidFill>
                <a:schemeClr val="accent4">
                  <a:lumMod val="50000"/>
                </a:schemeClr>
              </a:solidFill>
            </a:endParaRPr>
          </a:p>
          <a:p>
            <a:pPr marL="285750" indent="-285750" defTabSz="449263">
              <a:buFontTx/>
              <a:buChar char="-"/>
            </a:pPr>
            <a:r>
              <a:rPr lang="fr-FR"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Collaboration avec les employeurs</a:t>
            </a:r>
          </a:p>
          <a:p>
            <a:pPr marL="285750" indent="-285750" defTabSz="449263">
              <a:buFontTx/>
              <a:buChar char="-"/>
            </a:pPr>
            <a:endParaRPr lang="fr-FR" dirty="0">
              <a:solidFill>
                <a:schemeClr val="accent4">
                  <a:lumMod val="50000"/>
                </a:schemeClr>
              </a:solidFill>
            </a:endParaRPr>
          </a:p>
          <a:p>
            <a:pPr marL="285750" indent="-285750" defTabSz="449263">
              <a:buFontTx/>
              <a:buChar char="-"/>
            </a:pPr>
            <a:endParaRPr lang="fr-FR" dirty="0">
              <a:solidFill>
                <a:schemeClr val="accent4">
                  <a:lumMod val="50000"/>
                </a:schemeClr>
              </a:solidFill>
            </a:endParaRPr>
          </a:p>
          <a:p>
            <a:pPr marL="285750" indent="-285750" defTabSz="449263">
              <a:buFontTx/>
              <a:buChar char="-"/>
            </a:pPr>
            <a:endParaRPr lang="fr-FR" dirty="0">
              <a:solidFill>
                <a:schemeClr val="accent4">
                  <a:lumMod val="50000"/>
                </a:schemeClr>
              </a:solidFill>
            </a:endParaRPr>
          </a:p>
          <a:p>
            <a:pPr marL="285750" indent="-285750" defTabSz="449263">
              <a:buFontTx/>
              <a:buChar char="-"/>
            </a:pPr>
            <a:endParaRPr lang="fr-FR" dirty="0">
              <a:solidFill>
                <a:schemeClr val="accent4">
                  <a:lumMod val="50000"/>
                </a:schemeClr>
              </a:solidFill>
            </a:endParaRPr>
          </a:p>
          <a:p>
            <a:pPr marL="285750" indent="-285750" defTabSz="449263">
              <a:buFontTx/>
              <a:buChar char="-"/>
            </a:pPr>
            <a:endParaRPr lang="fr-FR" dirty="0">
              <a:solidFill>
                <a:schemeClr val="accent4">
                  <a:lumMod val="50000"/>
                </a:schemeClr>
              </a:solidFill>
            </a:endParaRPr>
          </a:p>
          <a:p>
            <a:pPr marL="285750" indent="-285750" defTabSz="449263">
              <a:buFontTx/>
              <a:buChar char="-"/>
            </a:pPr>
            <a:endParaRPr lang="fr-FR" dirty="0">
              <a:solidFill>
                <a:schemeClr val="accent4">
                  <a:lumMod val="50000"/>
                </a:schemeClr>
              </a:solidFill>
            </a:endParaRPr>
          </a:p>
          <a:p>
            <a:pPr marL="285750" indent="-285750" defTabSz="449263">
              <a:buFontTx/>
              <a:buChar char="-"/>
            </a:pPr>
            <a:endParaRPr lang="fr-FR" dirty="0">
              <a:solidFill>
                <a:schemeClr val="accent4">
                  <a:lumMod val="50000"/>
                </a:schemeClr>
              </a:solidFill>
            </a:endParaRPr>
          </a:p>
        </p:txBody>
      </p:sp>
      <p:pic>
        <p:nvPicPr>
          <p:cNvPr id="11" name="Picture 6" descr="20 conseils pour améliorer vos relations aux autres">
            <a:extLst>
              <a:ext uri="{FF2B5EF4-FFF2-40B4-BE49-F238E27FC236}">
                <a16:creationId xmlns:a16="http://schemas.microsoft.com/office/drawing/2014/main" id="{9F4F5076-1E74-40E3-9E4F-6CBF07A0B64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l="26548" r="26548"/>
          <a:stretch>
            <a:fillRect/>
          </a:stretch>
        </p:blipFill>
        <p:spPr bwMode="auto">
          <a:xfrm>
            <a:off x="7649887" y="1413653"/>
            <a:ext cx="654067" cy="77486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D0FFFF3-6BCB-46D2-98CC-1C4585A40D00}"/>
              </a:ext>
            </a:extLst>
          </p:cNvPr>
          <p:cNvSpPr/>
          <p:nvPr/>
        </p:nvSpPr>
        <p:spPr bwMode="auto">
          <a:xfrm>
            <a:off x="3271459" y="2173760"/>
            <a:ext cx="3038027" cy="427737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49263"/>
            <a:r>
              <a:rPr lang="fr-FR"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Dans la dimension sociale et sociétale:</a:t>
            </a:r>
          </a:p>
          <a:p>
            <a:pPr defTabSz="449263"/>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Performantes  </a:t>
            </a:r>
            <a:endParaRPr lang="fr-FR" dirty="0">
              <a:solidFill>
                <a:schemeClr val="accent4">
                  <a:lumMod val="50000"/>
                </a:schemeClr>
              </a:solidFill>
            </a:endParaRPr>
          </a:p>
          <a:p>
            <a:pPr marL="285750" indent="-285750" defTabSz="449263">
              <a:buFontTx/>
              <a:buChar char="-"/>
            </a:pPr>
            <a:r>
              <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Diversité </a:t>
            </a:r>
          </a:p>
          <a:p>
            <a:pPr marL="285750" indent="-285750" defTabSz="449263">
              <a:buFontTx/>
              <a:buChar char="-"/>
            </a:pPr>
            <a:r>
              <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Inclusion</a:t>
            </a: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defTabSz="449263"/>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defTabSz="449263"/>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Moins Performantes  </a:t>
            </a:r>
          </a:p>
          <a:p>
            <a:pPr marL="285750" indent="-285750" defTabSz="449263">
              <a:buFontTx/>
              <a:buChar char="-"/>
            </a:pPr>
            <a:r>
              <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Engagement dans la communauté</a:t>
            </a:r>
          </a:p>
          <a:p>
            <a:pPr defTabSz="449263"/>
            <a:endPar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defTabSz="449263">
              <a:buFontTx/>
              <a:buChar char="-"/>
            </a:pPr>
            <a:endPar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defTabSz="449263">
              <a:buFontTx/>
              <a:buChar char="-"/>
            </a:pPr>
            <a:endPar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defTabSz="449263"/>
            <a:endParaRPr lang="fr-FR" i="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Picture 2" descr="Diversité et inclusion Banque d'images détourées - Page 2 ...">
            <a:extLst>
              <a:ext uri="{FF2B5EF4-FFF2-40B4-BE49-F238E27FC236}">
                <a16:creationId xmlns:a16="http://schemas.microsoft.com/office/drawing/2014/main" id="{CB275716-05D0-4FE3-8DFD-93A0F9C0FF8D}"/>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6033" t="3800" r="6033" b="17450"/>
          <a:stretch/>
        </p:blipFill>
        <p:spPr bwMode="auto">
          <a:xfrm>
            <a:off x="3664984" y="1413653"/>
            <a:ext cx="852264" cy="76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1293-3C5B-4E33-9288-45B4CEA1EF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D822CEC-6C18-457D-B458-4C05EEE69CE5}"/>
              </a:ext>
            </a:extLst>
          </p:cNvPr>
          <p:cNvSpPr>
            <a:spLocks noGrp="1"/>
          </p:cNvSpPr>
          <p:nvPr>
            <p:ph idx="1"/>
          </p:nvPr>
        </p:nvSpPr>
        <p:spPr/>
        <p:txBody>
          <a:bodyPr/>
          <a:lstStyle/>
          <a:p>
            <a:pPr marL="342900" indent="-342900">
              <a:buFont typeface="Wingdings" panose="05000000000000000000" pitchFamily="2" charset="2"/>
              <a:buChar char="Ø"/>
            </a:pPr>
            <a:r>
              <a:rPr lang="fr-FR" b="0" dirty="0">
                <a:latin typeface="Calibri" panose="020F0502020204030204" pitchFamily="34" charset="0"/>
                <a:ea typeface="Calibri" panose="020F0502020204030204" pitchFamily="34" charset="0"/>
                <a:cs typeface="Calibri" panose="020F0502020204030204" pitchFamily="34" charset="0"/>
              </a:rPr>
              <a:t>Impliquer les parties prenantes dans l’évaluation de la performance des universités.</a:t>
            </a:r>
          </a:p>
          <a:p>
            <a:pPr marL="342900" indent="-342900">
              <a:buFont typeface="Wingdings" panose="05000000000000000000" pitchFamily="2" charset="2"/>
              <a:buChar char="Ø"/>
            </a:pPr>
            <a:r>
              <a:rPr lang="fr-FR" b="0" dirty="0">
                <a:latin typeface="Calibri" panose="020F0502020204030204" pitchFamily="34" charset="0"/>
                <a:ea typeface="Calibri" panose="020F0502020204030204" pitchFamily="34" charset="0"/>
                <a:cs typeface="Calibri" panose="020F0502020204030204" pitchFamily="34" charset="0"/>
              </a:rPr>
              <a:t>Renforcer le partenariat avec le milieu professionnel et socioéconomique</a:t>
            </a:r>
          </a:p>
          <a:p>
            <a:pPr marL="342900" indent="-342900">
              <a:buFont typeface="Wingdings" panose="05000000000000000000" pitchFamily="2" charset="2"/>
              <a:buChar char="Ø"/>
            </a:pPr>
            <a:r>
              <a:rPr lang="fr-FR" b="0" dirty="0">
                <a:latin typeface="Calibri" panose="020F0502020204030204" pitchFamily="34" charset="0"/>
                <a:ea typeface="Calibri" panose="020F0502020204030204" pitchFamily="34" charset="0"/>
                <a:cs typeface="Calibri" panose="020F0502020204030204" pitchFamily="34" charset="0"/>
              </a:rPr>
              <a:t>Accorder la priorité à la responsabilité sociétale dans les différentes activités des universités et à tous les niveaux.  </a:t>
            </a:r>
          </a:p>
          <a:p>
            <a:pPr marL="342900" indent="-342900">
              <a:buFont typeface="Wingdings" panose="05000000000000000000" pitchFamily="2" charset="2"/>
              <a:buChar char="Ø"/>
            </a:pPr>
            <a:endParaRPr lang="fr-FR" b="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endParaRPr lang="fr-FR"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AEBE8FF-E1A8-4AFA-80F9-27B206A8EAA6}"/>
              </a:ext>
            </a:extLst>
          </p:cNvPr>
          <p:cNvSpPr>
            <a:spLocks noGrp="1"/>
          </p:cNvSpPr>
          <p:nvPr>
            <p:ph type="sldNum" idx="12"/>
          </p:nvPr>
        </p:nvSpPr>
        <p:spPr/>
        <p:txBody>
          <a:bodyPr/>
          <a:lstStyle/>
          <a:p>
            <a:pPr>
              <a:defRPr/>
            </a:pPr>
            <a:fld id="{C1DB60F1-B213-4140-9DAF-9D79D41B9B2D}" type="slidenum">
              <a:rPr lang="fr-FR" smtClean="0"/>
              <a:pPr>
                <a:defRPr/>
              </a:pPr>
              <a:t>30</a:t>
            </a:fld>
            <a:endParaRPr lang="fr-FR"/>
          </a:p>
        </p:txBody>
      </p:sp>
    </p:spTree>
    <p:extLst>
      <p:ext uri="{BB962C8B-B14F-4D97-AF65-F5344CB8AC3E}">
        <p14:creationId xmlns:p14="http://schemas.microsoft.com/office/powerpoint/2010/main" val="4050409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0" y="5774721"/>
            <a:ext cx="9143998" cy="226006"/>
            <a:chOff x="0" y="4852786"/>
            <a:chExt cx="9143998" cy="290691"/>
          </a:xfrm>
        </p:grpSpPr>
        <p:sp>
          <p:nvSpPr>
            <p:cNvPr id="27" name="任意多边形 26"/>
            <p:cNvSpPr/>
            <p:nvPr/>
          </p:nvSpPr>
          <p:spPr>
            <a:xfrm flipH="1">
              <a:off x="6858000" y="4852786"/>
              <a:ext cx="2285998" cy="288822"/>
            </a:xfrm>
            <a:custGeom>
              <a:avLst/>
              <a:gdLst>
                <a:gd name="connsiteX0" fmla="*/ 0 w 7794050"/>
                <a:gd name="connsiteY0" fmla="*/ 0 h 651137"/>
                <a:gd name="connsiteX1" fmla="*/ 7794050 w 7794050"/>
                <a:gd name="connsiteY1" fmla="*/ 0 h 651137"/>
                <a:gd name="connsiteX2" fmla="*/ 7794050 w 7794050"/>
                <a:gd name="connsiteY2" fmla="*/ 7919 h 651137"/>
                <a:gd name="connsiteX3" fmla="*/ 6953523 w 7794050"/>
                <a:gd name="connsiteY3" fmla="*/ 651137 h 651137"/>
                <a:gd name="connsiteX4" fmla="*/ 0 w 7794050"/>
                <a:gd name="connsiteY4" fmla="*/ 651137 h 65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050" h="651137">
                  <a:moveTo>
                    <a:pt x="0" y="0"/>
                  </a:moveTo>
                  <a:lnTo>
                    <a:pt x="7794050" y="0"/>
                  </a:lnTo>
                  <a:lnTo>
                    <a:pt x="7794050" y="7919"/>
                  </a:lnTo>
                  <a:lnTo>
                    <a:pt x="6953523" y="651137"/>
                  </a:lnTo>
                  <a:lnTo>
                    <a:pt x="0" y="6511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nvGrpSpPr>
            <p:cNvPr id="30" name="组合 29"/>
            <p:cNvGrpSpPr/>
            <p:nvPr/>
          </p:nvGrpSpPr>
          <p:grpSpPr>
            <a:xfrm>
              <a:off x="0" y="4853398"/>
              <a:ext cx="6892962" cy="290079"/>
              <a:chOff x="0" y="4711850"/>
              <a:chExt cx="6892962" cy="431628"/>
            </a:xfrm>
          </p:grpSpPr>
          <p:sp>
            <p:nvSpPr>
              <p:cNvPr id="29" name="任意多边形 28"/>
              <p:cNvSpPr/>
              <p:nvPr/>
            </p:nvSpPr>
            <p:spPr>
              <a:xfrm flipV="1">
                <a:off x="4606964" y="4713720"/>
                <a:ext cx="2285998" cy="429758"/>
              </a:xfrm>
              <a:custGeom>
                <a:avLst/>
                <a:gdLst>
                  <a:gd name="connsiteX0" fmla="*/ 0 w 7794050"/>
                  <a:gd name="connsiteY0" fmla="*/ 0 h 651137"/>
                  <a:gd name="connsiteX1" fmla="*/ 7794050 w 7794050"/>
                  <a:gd name="connsiteY1" fmla="*/ 0 h 651137"/>
                  <a:gd name="connsiteX2" fmla="*/ 7794050 w 7794050"/>
                  <a:gd name="connsiteY2" fmla="*/ 7919 h 651137"/>
                  <a:gd name="connsiteX3" fmla="*/ 6953523 w 7794050"/>
                  <a:gd name="connsiteY3" fmla="*/ 651137 h 651137"/>
                  <a:gd name="connsiteX4" fmla="*/ 0 w 7794050"/>
                  <a:gd name="connsiteY4" fmla="*/ 651137 h 65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050" h="651137">
                    <a:moveTo>
                      <a:pt x="0" y="0"/>
                    </a:moveTo>
                    <a:lnTo>
                      <a:pt x="7794050" y="0"/>
                    </a:lnTo>
                    <a:lnTo>
                      <a:pt x="7794050" y="7919"/>
                    </a:lnTo>
                    <a:lnTo>
                      <a:pt x="6953523" y="651137"/>
                    </a:lnTo>
                    <a:lnTo>
                      <a:pt x="0" y="6511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8" name="矩形 27"/>
              <p:cNvSpPr/>
              <p:nvPr/>
            </p:nvSpPr>
            <p:spPr>
              <a:xfrm>
                <a:off x="0" y="4711850"/>
                <a:ext cx="4724400" cy="429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sp>
        <p:nvSpPr>
          <p:cNvPr id="2" name="矩形 1"/>
          <p:cNvSpPr/>
          <p:nvPr/>
        </p:nvSpPr>
        <p:spPr>
          <a:xfrm>
            <a:off x="3352800" y="2474021"/>
            <a:ext cx="5791200" cy="2070193"/>
          </a:xfrm>
          <a:prstGeom prst="rect">
            <a:avLst/>
          </a:prstGeom>
          <a:solidFill>
            <a:srgbClr val="3C8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 name="矩形 259"/>
          <p:cNvSpPr>
            <a:spLocks noChangeArrowheads="1"/>
          </p:cNvSpPr>
          <p:nvPr/>
        </p:nvSpPr>
        <p:spPr bwMode="auto">
          <a:xfrm>
            <a:off x="3886200" y="2760654"/>
            <a:ext cx="4572000" cy="1144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a:buNone/>
            </a:pPr>
            <a:r>
              <a:rPr lang="en-US" sz="8000" b="1" dirty="0">
                <a:solidFill>
                  <a:srgbClr val="FFFFFF"/>
                </a:solidFill>
                <a:latin typeface="Montserrat SemiBold" panose="00000700000000000000" pitchFamily="2" charset="0"/>
              </a:rPr>
              <a:t>Merci</a:t>
            </a:r>
          </a:p>
        </p:txBody>
      </p:sp>
      <p:grpSp>
        <p:nvGrpSpPr>
          <p:cNvPr id="31" name="组合 30"/>
          <p:cNvGrpSpPr/>
          <p:nvPr/>
        </p:nvGrpSpPr>
        <p:grpSpPr>
          <a:xfrm flipH="1">
            <a:off x="0" y="855958"/>
            <a:ext cx="9143998" cy="215610"/>
            <a:chOff x="0" y="-1293"/>
            <a:chExt cx="9143998" cy="290691"/>
          </a:xfrm>
        </p:grpSpPr>
        <p:sp>
          <p:nvSpPr>
            <p:cNvPr id="32" name="任意多边形 31"/>
            <p:cNvSpPr/>
            <p:nvPr/>
          </p:nvSpPr>
          <p:spPr>
            <a:xfrm flipH="1" flipV="1">
              <a:off x="6858000" y="-1293"/>
              <a:ext cx="2285998" cy="288822"/>
            </a:xfrm>
            <a:custGeom>
              <a:avLst/>
              <a:gdLst>
                <a:gd name="connsiteX0" fmla="*/ 0 w 7794050"/>
                <a:gd name="connsiteY0" fmla="*/ 0 h 651137"/>
                <a:gd name="connsiteX1" fmla="*/ 7794050 w 7794050"/>
                <a:gd name="connsiteY1" fmla="*/ 0 h 651137"/>
                <a:gd name="connsiteX2" fmla="*/ 7794050 w 7794050"/>
                <a:gd name="connsiteY2" fmla="*/ 7919 h 651137"/>
                <a:gd name="connsiteX3" fmla="*/ 6953523 w 7794050"/>
                <a:gd name="connsiteY3" fmla="*/ 651137 h 651137"/>
                <a:gd name="connsiteX4" fmla="*/ 0 w 7794050"/>
                <a:gd name="connsiteY4" fmla="*/ 651137 h 65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050" h="651137">
                  <a:moveTo>
                    <a:pt x="0" y="0"/>
                  </a:moveTo>
                  <a:lnTo>
                    <a:pt x="7794050" y="0"/>
                  </a:lnTo>
                  <a:lnTo>
                    <a:pt x="7794050" y="7919"/>
                  </a:lnTo>
                  <a:lnTo>
                    <a:pt x="6953523" y="651137"/>
                  </a:lnTo>
                  <a:lnTo>
                    <a:pt x="0" y="6511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nvGrpSpPr>
            <p:cNvPr id="33" name="组合 32"/>
            <p:cNvGrpSpPr/>
            <p:nvPr/>
          </p:nvGrpSpPr>
          <p:grpSpPr>
            <a:xfrm flipV="1">
              <a:off x="0" y="-681"/>
              <a:ext cx="6892962" cy="290079"/>
              <a:chOff x="0" y="4711850"/>
              <a:chExt cx="6892962" cy="431628"/>
            </a:xfrm>
          </p:grpSpPr>
          <p:sp>
            <p:nvSpPr>
              <p:cNvPr id="34" name="任意多边形 33"/>
              <p:cNvSpPr/>
              <p:nvPr/>
            </p:nvSpPr>
            <p:spPr>
              <a:xfrm flipV="1">
                <a:off x="4606964" y="4713720"/>
                <a:ext cx="2285998" cy="429758"/>
              </a:xfrm>
              <a:custGeom>
                <a:avLst/>
                <a:gdLst>
                  <a:gd name="connsiteX0" fmla="*/ 0 w 7794050"/>
                  <a:gd name="connsiteY0" fmla="*/ 0 h 651137"/>
                  <a:gd name="connsiteX1" fmla="*/ 7794050 w 7794050"/>
                  <a:gd name="connsiteY1" fmla="*/ 0 h 651137"/>
                  <a:gd name="connsiteX2" fmla="*/ 7794050 w 7794050"/>
                  <a:gd name="connsiteY2" fmla="*/ 7919 h 651137"/>
                  <a:gd name="connsiteX3" fmla="*/ 6953523 w 7794050"/>
                  <a:gd name="connsiteY3" fmla="*/ 651137 h 651137"/>
                  <a:gd name="connsiteX4" fmla="*/ 0 w 7794050"/>
                  <a:gd name="connsiteY4" fmla="*/ 651137 h 651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4050" h="651137">
                    <a:moveTo>
                      <a:pt x="0" y="0"/>
                    </a:moveTo>
                    <a:lnTo>
                      <a:pt x="7794050" y="0"/>
                    </a:lnTo>
                    <a:lnTo>
                      <a:pt x="7794050" y="7919"/>
                    </a:lnTo>
                    <a:lnTo>
                      <a:pt x="6953523" y="651137"/>
                    </a:lnTo>
                    <a:lnTo>
                      <a:pt x="0" y="6511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35" name="矩形 34"/>
              <p:cNvSpPr/>
              <p:nvPr/>
            </p:nvSpPr>
            <p:spPr>
              <a:xfrm>
                <a:off x="0" y="4711850"/>
                <a:ext cx="4724400" cy="429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pic>
        <p:nvPicPr>
          <p:cNvPr id="6" name="图片 5">
            <a:extLst>
              <a:ext uri="{FF2B5EF4-FFF2-40B4-BE49-F238E27FC236}">
                <a16:creationId xmlns:a16="http://schemas.microsoft.com/office/drawing/2014/main" id="{360027C2-743E-4FDC-B53C-1AD15A3CA9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1" y="2566141"/>
            <a:ext cx="2834505" cy="1885950"/>
          </a:xfrm>
          <a:prstGeom prst="rect">
            <a:avLst/>
          </a:prstGeom>
        </p:spPr>
      </p:pic>
    </p:spTree>
    <p:extLst>
      <p:ext uri="{BB962C8B-B14F-4D97-AF65-F5344CB8AC3E}">
        <p14:creationId xmlns:p14="http://schemas.microsoft.com/office/powerpoint/2010/main" val="1012212732"/>
      </p:ext>
    </p:extLst>
  </p:cSld>
  <p:clrMapOvr>
    <a:masterClrMapping/>
  </p:clrMapOvr>
  <mc:AlternateContent xmlns:mc="http://schemas.openxmlformats.org/markup-compatibility/2006" xmlns:p14="http://schemas.microsoft.com/office/powerpoint/2010/main">
    <mc:Choice Requires="p14">
      <p:transition spd="slow" p14:dur="1600" advClick="0" advTm="6000">
        <p14:prism dir="d" isInverted="1"/>
      </p:transition>
    </mc:Choice>
    <mc:Fallback xmlns="">
      <p:transition advClick="0" advTm="6000"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1B87-4059-44AD-AA8D-99D6E7532F14}"/>
              </a:ext>
            </a:extLst>
          </p:cNvPr>
          <p:cNvSpPr>
            <a:spLocks noGrp="1"/>
          </p:cNvSpPr>
          <p:nvPr>
            <p:ph type="title"/>
          </p:nvPr>
        </p:nvSpPr>
        <p:spPr>
          <a:xfrm>
            <a:off x="0" y="44624"/>
            <a:ext cx="6732240" cy="1177925"/>
          </a:xfrm>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Particularités des établissements d’enseignement supérieur</a:t>
            </a:r>
          </a:p>
        </p:txBody>
      </p:sp>
      <p:sp>
        <p:nvSpPr>
          <p:cNvPr id="3" name="Content Placeholder 2">
            <a:extLst>
              <a:ext uri="{FF2B5EF4-FFF2-40B4-BE49-F238E27FC236}">
                <a16:creationId xmlns:a16="http://schemas.microsoft.com/office/drawing/2014/main" id="{18332F1A-DF0D-4133-95C1-45E81EC3D82B}"/>
              </a:ext>
            </a:extLst>
          </p:cNvPr>
          <p:cNvSpPr>
            <a:spLocks noGrp="1"/>
          </p:cNvSpPr>
          <p:nvPr>
            <p:ph idx="1"/>
          </p:nvPr>
        </p:nvSpPr>
        <p:spPr>
          <a:xfrm>
            <a:off x="2915816" y="1556793"/>
            <a:ext cx="5766222" cy="4570958"/>
          </a:xfrm>
        </p:spPr>
        <p:txBody>
          <a:bodyPr/>
          <a:lstStyle/>
          <a:p>
            <a:pPr marL="0" indent="0"/>
            <a:r>
              <a:rPr lang="fr-FR" sz="2400" b="0" dirty="0">
                <a:highlight>
                  <a:srgbClr val="E98C25"/>
                </a:highlight>
                <a:latin typeface="Calibri" panose="020F0502020204030204" pitchFamily="34" charset="0"/>
                <a:ea typeface="Calibri" panose="020F0502020204030204" pitchFamily="34" charset="0"/>
                <a:cs typeface="Calibri" panose="020F0502020204030204" pitchFamily="34" charset="0"/>
              </a:rPr>
              <a:t>Complexité</a:t>
            </a:r>
            <a:br>
              <a:rPr lang="en-US" sz="2400" b="0" dirty="0">
                <a:latin typeface="Calibri" panose="020F0502020204030204" pitchFamily="34" charset="0"/>
                <a:ea typeface="Calibri" panose="020F0502020204030204" pitchFamily="34" charset="0"/>
                <a:cs typeface="Calibri" panose="020F0502020204030204" pitchFamily="34" charset="0"/>
              </a:rPr>
            </a:br>
            <a:endParaRPr lang="en-US" sz="24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84EE536-5ABA-4D7C-8447-023FC700CEC6}"/>
              </a:ext>
            </a:extLst>
          </p:cNvPr>
          <p:cNvSpPr>
            <a:spLocks noGrp="1"/>
          </p:cNvSpPr>
          <p:nvPr>
            <p:ph type="sldNum" idx="12"/>
          </p:nvPr>
        </p:nvSpPr>
        <p:spPr/>
        <p:txBody>
          <a:bodyPr/>
          <a:lstStyle/>
          <a:p>
            <a:pPr>
              <a:defRPr/>
            </a:pPr>
            <a:fld id="{C1DB60F1-B213-4140-9DAF-9D79D41B9B2D}" type="slidenum">
              <a:rPr lang="fr-FR" smtClean="0"/>
              <a:pPr>
                <a:defRPr/>
              </a:pPr>
              <a:t>3</a:t>
            </a:fld>
            <a:endParaRPr lang="fr-FR"/>
          </a:p>
        </p:txBody>
      </p:sp>
      <p:pic>
        <p:nvPicPr>
          <p:cNvPr id="5" name="Picture 4">
            <a:extLst>
              <a:ext uri="{FF2B5EF4-FFF2-40B4-BE49-F238E27FC236}">
                <a16:creationId xmlns:a16="http://schemas.microsoft.com/office/drawing/2014/main" id="{7D74510F-443D-4F57-88EA-699AF3F697C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131762" y="2708920"/>
            <a:ext cx="2287167" cy="1646769"/>
          </a:xfrm>
          <a:custGeom>
            <a:avLst/>
            <a:gdLst>
              <a:gd name="connsiteX0" fmla="*/ 0 w 3306303"/>
              <a:gd name="connsiteY0" fmla="*/ 0 h 2272936"/>
              <a:gd name="connsiteX1" fmla="*/ 3306303 w 3306303"/>
              <a:gd name="connsiteY1" fmla="*/ 0 h 2272936"/>
              <a:gd name="connsiteX2" fmla="*/ 3306303 w 3306303"/>
              <a:gd name="connsiteY2" fmla="*/ 2272936 h 2272936"/>
              <a:gd name="connsiteX3" fmla="*/ 0 w 3306303"/>
              <a:gd name="connsiteY3" fmla="*/ 2272936 h 2272936"/>
            </a:gdLst>
            <a:ahLst/>
            <a:cxnLst>
              <a:cxn ang="0">
                <a:pos x="connsiteX0" y="connsiteY0"/>
              </a:cxn>
              <a:cxn ang="0">
                <a:pos x="connsiteX1" y="connsiteY1"/>
              </a:cxn>
              <a:cxn ang="0">
                <a:pos x="connsiteX2" y="connsiteY2"/>
              </a:cxn>
              <a:cxn ang="0">
                <a:pos x="connsiteX3" y="connsiteY3"/>
              </a:cxn>
            </a:cxnLst>
            <a:rect l="l" t="t" r="r" b="b"/>
            <a:pathLst>
              <a:path w="3306303" h="2272936">
                <a:moveTo>
                  <a:pt x="0" y="0"/>
                </a:moveTo>
                <a:lnTo>
                  <a:pt x="3306303" y="0"/>
                </a:lnTo>
                <a:lnTo>
                  <a:pt x="3306303" y="2272936"/>
                </a:lnTo>
                <a:lnTo>
                  <a:pt x="0" y="2272936"/>
                </a:lnTo>
                <a:close/>
              </a:path>
            </a:pathLst>
          </a:custGeom>
        </p:spPr>
      </p:pic>
      <p:sp>
        <p:nvSpPr>
          <p:cNvPr id="6" name="Rectangle: Rounded Corners 5">
            <a:extLst>
              <a:ext uri="{FF2B5EF4-FFF2-40B4-BE49-F238E27FC236}">
                <a16:creationId xmlns:a16="http://schemas.microsoft.com/office/drawing/2014/main" id="{28C15B3D-129E-4126-A3AB-2F749C898219}"/>
              </a:ext>
            </a:extLst>
          </p:cNvPr>
          <p:cNvSpPr/>
          <p:nvPr/>
        </p:nvSpPr>
        <p:spPr bwMode="auto">
          <a:xfrm>
            <a:off x="2446106" y="2307129"/>
            <a:ext cx="6285080" cy="129614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buClr>
                <a:schemeClr val="accent3"/>
              </a:buClr>
              <a:buFont typeface="Wingdings" panose="05000000000000000000" pitchFamily="2" charset="2"/>
              <a:buChar char="v"/>
            </a:pPr>
            <a:r>
              <a:rPr lang="fr-FR"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Les établissements d’enseignement supérieur sont des entités stables mais dynamiques où les demandes des clients, les cours, les programmes et les activités subissent constamment des modifications.</a:t>
            </a:r>
          </a:p>
        </p:txBody>
      </p:sp>
      <p:sp>
        <p:nvSpPr>
          <p:cNvPr id="7" name="Rectangle: Rounded Corners 6">
            <a:extLst>
              <a:ext uri="{FF2B5EF4-FFF2-40B4-BE49-F238E27FC236}">
                <a16:creationId xmlns:a16="http://schemas.microsoft.com/office/drawing/2014/main" id="{0C7E7DDB-73B9-45E4-AC74-1E587B686105}"/>
              </a:ext>
            </a:extLst>
          </p:cNvPr>
          <p:cNvSpPr/>
          <p:nvPr/>
        </p:nvSpPr>
        <p:spPr bwMode="auto">
          <a:xfrm>
            <a:off x="2426091" y="4411739"/>
            <a:ext cx="6285080" cy="1296144"/>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a:buClr>
                <a:srgbClr val="336699"/>
              </a:buClr>
              <a:buFont typeface="Wingdings" panose="05000000000000000000" pitchFamily="2" charset="2"/>
              <a:buChar char="v"/>
            </a:pPr>
            <a:r>
              <a:rPr lang="fr-FR" sz="2000" b="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Les parties prenantes internes et externes sont diversifiées et leurs intérêts ne convergent pas nécessairement.</a:t>
            </a:r>
            <a:endParaRPr lang="fr-FR"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594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A36-9DC4-4027-B17A-0422092D0B46}"/>
              </a:ext>
            </a:extLst>
          </p:cNvPr>
          <p:cNvSpPr>
            <a:spLocks noGrp="1"/>
          </p:cNvSpPr>
          <p:nvPr>
            <p:ph type="title"/>
          </p:nvPr>
        </p:nvSpPr>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La performance des universités</a:t>
            </a:r>
          </a:p>
        </p:txBody>
      </p:sp>
      <p:sp>
        <p:nvSpPr>
          <p:cNvPr id="3" name="Content Placeholder 2">
            <a:extLst>
              <a:ext uri="{FF2B5EF4-FFF2-40B4-BE49-F238E27FC236}">
                <a16:creationId xmlns:a16="http://schemas.microsoft.com/office/drawing/2014/main" id="{D3BE9E27-CDDA-47D9-912E-71BBD908C640}"/>
              </a:ext>
            </a:extLst>
          </p:cNvPr>
          <p:cNvSpPr>
            <a:spLocks noGrp="1"/>
          </p:cNvSpPr>
          <p:nvPr>
            <p:ph idx="1"/>
          </p:nvPr>
        </p:nvSpPr>
        <p:spPr>
          <a:xfrm>
            <a:off x="962" y="1598188"/>
            <a:ext cx="8686800" cy="4522787"/>
          </a:xfrm>
        </p:spPr>
        <p:txBody>
          <a:bodyPr/>
          <a:lstStyle/>
          <a:p>
            <a:endParaRPr lang="en-US" dirty="0"/>
          </a:p>
        </p:txBody>
      </p:sp>
      <p:sp>
        <p:nvSpPr>
          <p:cNvPr id="4" name="Slide Number Placeholder 3">
            <a:extLst>
              <a:ext uri="{FF2B5EF4-FFF2-40B4-BE49-F238E27FC236}">
                <a16:creationId xmlns:a16="http://schemas.microsoft.com/office/drawing/2014/main" id="{CAA3710D-6A64-4BA3-95E0-44C9167FE4A1}"/>
              </a:ext>
            </a:extLst>
          </p:cNvPr>
          <p:cNvSpPr>
            <a:spLocks noGrp="1"/>
          </p:cNvSpPr>
          <p:nvPr>
            <p:ph type="sldNum" idx="12"/>
          </p:nvPr>
        </p:nvSpPr>
        <p:spPr/>
        <p:txBody>
          <a:bodyPr/>
          <a:lstStyle/>
          <a:p>
            <a:pPr>
              <a:defRPr/>
            </a:pPr>
            <a:fld id="{C1DB60F1-B213-4140-9DAF-9D79D41B9B2D}" type="slidenum">
              <a:rPr lang="fr-FR" smtClean="0"/>
              <a:pPr>
                <a:defRPr/>
              </a:pPr>
              <a:t>4</a:t>
            </a:fld>
            <a:endParaRPr lang="fr-FR"/>
          </a:p>
        </p:txBody>
      </p:sp>
      <p:grpSp>
        <p:nvGrpSpPr>
          <p:cNvPr id="5" name="Group 4">
            <a:extLst>
              <a:ext uri="{FF2B5EF4-FFF2-40B4-BE49-F238E27FC236}">
                <a16:creationId xmlns:a16="http://schemas.microsoft.com/office/drawing/2014/main" id="{E681A905-2A4F-4A6E-B05B-A2F2F747364F}"/>
              </a:ext>
            </a:extLst>
          </p:cNvPr>
          <p:cNvGrpSpPr/>
          <p:nvPr/>
        </p:nvGrpSpPr>
        <p:grpSpPr>
          <a:xfrm>
            <a:off x="3435735" y="2144532"/>
            <a:ext cx="2257425" cy="720729"/>
            <a:chOff x="3435734" y="1287280"/>
            <a:chExt cx="2257425" cy="720729"/>
          </a:xfrm>
        </p:grpSpPr>
        <p:sp>
          <p:nvSpPr>
            <p:cNvPr id="6" name="Freeform 6">
              <a:extLst>
                <a:ext uri="{FF2B5EF4-FFF2-40B4-BE49-F238E27FC236}">
                  <a16:creationId xmlns:a16="http://schemas.microsoft.com/office/drawing/2014/main" id="{7E6DBAB9-EA33-405B-85AE-64980222CD8E}"/>
                </a:ext>
              </a:extLst>
            </p:cNvPr>
            <p:cNvSpPr>
              <a:spLocks/>
            </p:cNvSpPr>
            <p:nvPr/>
          </p:nvSpPr>
          <p:spPr bwMode="auto">
            <a:xfrm rot="21578059">
              <a:off x="3440164" y="1287280"/>
              <a:ext cx="2247900" cy="517525"/>
            </a:xfrm>
            <a:custGeom>
              <a:avLst/>
              <a:gdLst/>
              <a:ahLst/>
              <a:cxnLst>
                <a:cxn ang="0">
                  <a:pos x="398" y="118"/>
                </a:cxn>
                <a:cxn ang="0">
                  <a:pos x="358" y="117"/>
                </a:cxn>
                <a:cxn ang="0">
                  <a:pos x="299" y="118"/>
                </a:cxn>
                <a:cxn ang="0">
                  <a:pos x="243" y="120"/>
                </a:cxn>
                <a:cxn ang="0">
                  <a:pos x="232" y="121"/>
                </a:cxn>
                <a:cxn ang="0">
                  <a:pos x="223" y="121"/>
                </a:cxn>
                <a:cxn ang="0">
                  <a:pos x="190" y="123"/>
                </a:cxn>
                <a:cxn ang="0">
                  <a:pos x="159" y="126"/>
                </a:cxn>
                <a:cxn ang="0">
                  <a:pos x="103" y="132"/>
                </a:cxn>
                <a:cxn ang="0">
                  <a:pos x="45" y="144"/>
                </a:cxn>
                <a:cxn ang="0">
                  <a:pos x="3" y="160"/>
                </a:cxn>
                <a:cxn ang="0">
                  <a:pos x="0" y="164"/>
                </a:cxn>
                <a:cxn ang="0">
                  <a:pos x="0" y="163"/>
                </a:cxn>
                <a:cxn ang="0">
                  <a:pos x="1" y="162"/>
                </a:cxn>
                <a:cxn ang="0">
                  <a:pos x="10" y="151"/>
                </a:cxn>
                <a:cxn ang="0">
                  <a:pos x="18" y="143"/>
                </a:cxn>
                <a:cxn ang="0">
                  <a:pos x="26" y="135"/>
                </a:cxn>
                <a:cxn ang="0">
                  <a:pos x="359" y="0"/>
                </a:cxn>
                <a:cxn ang="0">
                  <a:pos x="689" y="132"/>
                </a:cxn>
                <a:cxn ang="0">
                  <a:pos x="700" y="143"/>
                </a:cxn>
                <a:cxn ang="0">
                  <a:pos x="708" y="150"/>
                </a:cxn>
                <a:cxn ang="0">
                  <a:pos x="714" y="158"/>
                </a:cxn>
                <a:cxn ang="0">
                  <a:pos x="717" y="164"/>
                </a:cxn>
                <a:cxn ang="0">
                  <a:pos x="717" y="164"/>
                </a:cxn>
                <a:cxn ang="0">
                  <a:pos x="716" y="163"/>
                </a:cxn>
                <a:cxn ang="0">
                  <a:pos x="717" y="165"/>
                </a:cxn>
                <a:cxn ang="0">
                  <a:pos x="714" y="161"/>
                </a:cxn>
                <a:cxn ang="0">
                  <a:pos x="708" y="156"/>
                </a:cxn>
                <a:cxn ang="0">
                  <a:pos x="689" y="148"/>
                </a:cxn>
                <a:cxn ang="0">
                  <a:pos x="613" y="132"/>
                </a:cxn>
                <a:cxn ang="0">
                  <a:pos x="556" y="126"/>
                </a:cxn>
                <a:cxn ang="0">
                  <a:pos x="525" y="123"/>
                </a:cxn>
                <a:cxn ang="0">
                  <a:pos x="482" y="121"/>
                </a:cxn>
                <a:cxn ang="0">
                  <a:pos x="477" y="120"/>
                </a:cxn>
                <a:cxn ang="0">
                  <a:pos x="475" y="120"/>
                </a:cxn>
                <a:cxn ang="0">
                  <a:pos x="473" y="120"/>
                </a:cxn>
                <a:cxn ang="0">
                  <a:pos x="465" y="119"/>
                </a:cxn>
                <a:cxn ang="0">
                  <a:pos x="460" y="119"/>
                </a:cxn>
                <a:cxn ang="0">
                  <a:pos x="445" y="119"/>
                </a:cxn>
                <a:cxn ang="0">
                  <a:pos x="436" y="119"/>
                </a:cxn>
                <a:cxn ang="0">
                  <a:pos x="398" y="118"/>
                </a:cxn>
              </a:cxnLst>
              <a:rect l="0" t="0" r="r" b="b"/>
              <a:pathLst>
                <a:path w="717" h="165">
                  <a:moveTo>
                    <a:pt x="398" y="118"/>
                  </a:moveTo>
                  <a:cubicBezTo>
                    <a:pt x="385" y="118"/>
                    <a:pt x="372" y="117"/>
                    <a:pt x="358" y="117"/>
                  </a:cubicBezTo>
                  <a:cubicBezTo>
                    <a:pt x="338" y="117"/>
                    <a:pt x="318" y="118"/>
                    <a:pt x="299" y="118"/>
                  </a:cubicBezTo>
                  <a:cubicBezTo>
                    <a:pt x="243" y="120"/>
                    <a:pt x="243" y="120"/>
                    <a:pt x="243" y="120"/>
                  </a:cubicBezTo>
                  <a:cubicBezTo>
                    <a:pt x="239" y="120"/>
                    <a:pt x="236" y="120"/>
                    <a:pt x="232" y="121"/>
                  </a:cubicBezTo>
                  <a:cubicBezTo>
                    <a:pt x="229" y="121"/>
                    <a:pt x="226" y="121"/>
                    <a:pt x="223" y="121"/>
                  </a:cubicBezTo>
                  <a:cubicBezTo>
                    <a:pt x="212" y="122"/>
                    <a:pt x="201" y="122"/>
                    <a:pt x="190" y="123"/>
                  </a:cubicBezTo>
                  <a:cubicBezTo>
                    <a:pt x="179" y="124"/>
                    <a:pt x="169" y="125"/>
                    <a:pt x="159" y="126"/>
                  </a:cubicBezTo>
                  <a:cubicBezTo>
                    <a:pt x="140" y="128"/>
                    <a:pt x="121" y="130"/>
                    <a:pt x="103" y="132"/>
                  </a:cubicBezTo>
                  <a:cubicBezTo>
                    <a:pt x="80" y="136"/>
                    <a:pt x="60" y="140"/>
                    <a:pt x="45" y="144"/>
                  </a:cubicBezTo>
                  <a:cubicBezTo>
                    <a:pt x="23" y="149"/>
                    <a:pt x="10" y="154"/>
                    <a:pt x="3" y="160"/>
                  </a:cubicBezTo>
                  <a:cubicBezTo>
                    <a:pt x="2" y="161"/>
                    <a:pt x="1" y="162"/>
                    <a:pt x="0" y="164"/>
                  </a:cubicBezTo>
                  <a:cubicBezTo>
                    <a:pt x="0" y="163"/>
                    <a:pt x="0" y="163"/>
                    <a:pt x="0" y="163"/>
                  </a:cubicBezTo>
                  <a:cubicBezTo>
                    <a:pt x="1" y="162"/>
                    <a:pt x="1" y="162"/>
                    <a:pt x="1" y="162"/>
                  </a:cubicBezTo>
                  <a:cubicBezTo>
                    <a:pt x="3" y="159"/>
                    <a:pt x="6" y="156"/>
                    <a:pt x="10" y="151"/>
                  </a:cubicBezTo>
                  <a:cubicBezTo>
                    <a:pt x="13" y="149"/>
                    <a:pt x="16" y="146"/>
                    <a:pt x="18" y="143"/>
                  </a:cubicBezTo>
                  <a:cubicBezTo>
                    <a:pt x="21" y="140"/>
                    <a:pt x="23" y="138"/>
                    <a:pt x="26" y="135"/>
                  </a:cubicBezTo>
                  <a:cubicBezTo>
                    <a:pt x="119" y="45"/>
                    <a:pt x="230" y="0"/>
                    <a:pt x="359" y="0"/>
                  </a:cubicBezTo>
                  <a:cubicBezTo>
                    <a:pt x="487" y="0"/>
                    <a:pt x="597" y="44"/>
                    <a:pt x="689" y="132"/>
                  </a:cubicBezTo>
                  <a:cubicBezTo>
                    <a:pt x="693" y="135"/>
                    <a:pt x="697" y="139"/>
                    <a:pt x="700" y="143"/>
                  </a:cubicBezTo>
                  <a:cubicBezTo>
                    <a:pt x="703" y="146"/>
                    <a:pt x="705" y="148"/>
                    <a:pt x="708" y="150"/>
                  </a:cubicBezTo>
                  <a:cubicBezTo>
                    <a:pt x="710" y="152"/>
                    <a:pt x="712" y="155"/>
                    <a:pt x="714" y="158"/>
                  </a:cubicBezTo>
                  <a:cubicBezTo>
                    <a:pt x="716" y="160"/>
                    <a:pt x="717" y="162"/>
                    <a:pt x="717" y="164"/>
                  </a:cubicBezTo>
                  <a:cubicBezTo>
                    <a:pt x="717" y="164"/>
                    <a:pt x="717" y="164"/>
                    <a:pt x="717" y="164"/>
                  </a:cubicBezTo>
                  <a:cubicBezTo>
                    <a:pt x="716" y="164"/>
                    <a:pt x="716" y="163"/>
                    <a:pt x="716" y="163"/>
                  </a:cubicBezTo>
                  <a:cubicBezTo>
                    <a:pt x="717" y="165"/>
                    <a:pt x="717" y="165"/>
                    <a:pt x="717" y="165"/>
                  </a:cubicBezTo>
                  <a:cubicBezTo>
                    <a:pt x="716" y="163"/>
                    <a:pt x="715" y="161"/>
                    <a:pt x="714" y="161"/>
                  </a:cubicBezTo>
                  <a:cubicBezTo>
                    <a:pt x="713" y="159"/>
                    <a:pt x="710" y="157"/>
                    <a:pt x="708" y="156"/>
                  </a:cubicBezTo>
                  <a:cubicBezTo>
                    <a:pt x="703" y="153"/>
                    <a:pt x="697" y="151"/>
                    <a:pt x="689" y="148"/>
                  </a:cubicBezTo>
                  <a:cubicBezTo>
                    <a:pt x="671" y="142"/>
                    <a:pt x="646" y="137"/>
                    <a:pt x="613" y="132"/>
                  </a:cubicBezTo>
                  <a:cubicBezTo>
                    <a:pt x="595" y="130"/>
                    <a:pt x="576" y="128"/>
                    <a:pt x="556" y="126"/>
                  </a:cubicBezTo>
                  <a:cubicBezTo>
                    <a:pt x="546" y="125"/>
                    <a:pt x="536" y="124"/>
                    <a:pt x="525" y="123"/>
                  </a:cubicBezTo>
                  <a:cubicBezTo>
                    <a:pt x="511" y="122"/>
                    <a:pt x="497" y="121"/>
                    <a:pt x="482" y="121"/>
                  </a:cubicBezTo>
                  <a:cubicBezTo>
                    <a:pt x="480" y="120"/>
                    <a:pt x="479" y="120"/>
                    <a:pt x="477" y="120"/>
                  </a:cubicBezTo>
                  <a:cubicBezTo>
                    <a:pt x="477" y="120"/>
                    <a:pt x="476" y="120"/>
                    <a:pt x="475" y="120"/>
                  </a:cubicBezTo>
                  <a:cubicBezTo>
                    <a:pt x="474" y="120"/>
                    <a:pt x="474" y="120"/>
                    <a:pt x="473" y="120"/>
                  </a:cubicBezTo>
                  <a:cubicBezTo>
                    <a:pt x="470" y="119"/>
                    <a:pt x="467" y="119"/>
                    <a:pt x="465" y="119"/>
                  </a:cubicBezTo>
                  <a:cubicBezTo>
                    <a:pt x="463" y="119"/>
                    <a:pt x="461" y="119"/>
                    <a:pt x="460" y="119"/>
                  </a:cubicBezTo>
                  <a:cubicBezTo>
                    <a:pt x="445" y="119"/>
                    <a:pt x="445" y="119"/>
                    <a:pt x="445" y="119"/>
                  </a:cubicBezTo>
                  <a:cubicBezTo>
                    <a:pt x="442" y="119"/>
                    <a:pt x="439" y="119"/>
                    <a:pt x="436" y="119"/>
                  </a:cubicBezTo>
                  <a:lnTo>
                    <a:pt x="398" y="118"/>
                  </a:lnTo>
                  <a:close/>
                </a:path>
              </a:pathLst>
            </a:custGeom>
            <a:gradFill>
              <a:gsLst>
                <a:gs pos="0">
                  <a:schemeClr val="accent4">
                    <a:lumMod val="75000"/>
                  </a:schemeClr>
                </a:gs>
                <a:gs pos="50000">
                  <a:schemeClr val="accent4"/>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7" name="Freeform 9">
              <a:extLst>
                <a:ext uri="{FF2B5EF4-FFF2-40B4-BE49-F238E27FC236}">
                  <a16:creationId xmlns:a16="http://schemas.microsoft.com/office/drawing/2014/main" id="{DFB70808-2B8D-4179-B0D8-7B6C2BE3B975}"/>
                </a:ext>
              </a:extLst>
            </p:cNvPr>
            <p:cNvSpPr>
              <a:spLocks/>
            </p:cNvSpPr>
            <p:nvPr/>
          </p:nvSpPr>
          <p:spPr bwMode="auto">
            <a:xfrm rot="21578059">
              <a:off x="3435734" y="1685746"/>
              <a:ext cx="2257425" cy="322263"/>
            </a:xfrm>
            <a:custGeom>
              <a:avLst/>
              <a:gdLst/>
              <a:ahLst/>
              <a:cxnLst>
                <a:cxn ang="0">
                  <a:pos x="447" y="1"/>
                </a:cxn>
                <a:cxn ang="0">
                  <a:pos x="462" y="2"/>
                </a:cxn>
                <a:cxn ang="0">
                  <a:pos x="467" y="1"/>
                </a:cxn>
                <a:cxn ang="0">
                  <a:pos x="475" y="2"/>
                </a:cxn>
                <a:cxn ang="0">
                  <a:pos x="477" y="2"/>
                </a:cxn>
                <a:cxn ang="0">
                  <a:pos x="484" y="3"/>
                </a:cxn>
                <a:cxn ang="0">
                  <a:pos x="527" y="5"/>
                </a:cxn>
                <a:cxn ang="0">
                  <a:pos x="558" y="8"/>
                </a:cxn>
                <a:cxn ang="0">
                  <a:pos x="615" y="15"/>
                </a:cxn>
                <a:cxn ang="0">
                  <a:pos x="691" y="30"/>
                </a:cxn>
                <a:cxn ang="0">
                  <a:pos x="710" y="38"/>
                </a:cxn>
                <a:cxn ang="0">
                  <a:pos x="716" y="43"/>
                </a:cxn>
                <a:cxn ang="0">
                  <a:pos x="719" y="47"/>
                </a:cxn>
                <a:cxn ang="0">
                  <a:pos x="718" y="45"/>
                </a:cxn>
                <a:cxn ang="0">
                  <a:pos x="719" y="46"/>
                </a:cxn>
                <a:cxn ang="0">
                  <a:pos x="719" y="46"/>
                </a:cxn>
                <a:cxn ang="0">
                  <a:pos x="719" y="46"/>
                </a:cxn>
                <a:cxn ang="0">
                  <a:pos x="719" y="47"/>
                </a:cxn>
                <a:cxn ang="0">
                  <a:pos x="719" y="47"/>
                </a:cxn>
                <a:cxn ang="0">
                  <a:pos x="719" y="47"/>
                </a:cxn>
                <a:cxn ang="0">
                  <a:pos x="720" y="51"/>
                </a:cxn>
                <a:cxn ang="0">
                  <a:pos x="716" y="59"/>
                </a:cxn>
                <a:cxn ang="0">
                  <a:pos x="691" y="72"/>
                </a:cxn>
                <a:cxn ang="0">
                  <a:pos x="615" y="87"/>
                </a:cxn>
                <a:cxn ang="0">
                  <a:pos x="613" y="88"/>
                </a:cxn>
                <a:cxn ang="0">
                  <a:pos x="523" y="97"/>
                </a:cxn>
                <a:cxn ang="0">
                  <a:pos x="522" y="97"/>
                </a:cxn>
                <a:cxn ang="0">
                  <a:pos x="520" y="97"/>
                </a:cxn>
                <a:cxn ang="0">
                  <a:pos x="360" y="103"/>
                </a:cxn>
                <a:cxn ang="0">
                  <a:pos x="200" y="97"/>
                </a:cxn>
                <a:cxn ang="0">
                  <a:pos x="198" y="97"/>
                </a:cxn>
                <a:cxn ang="0">
                  <a:pos x="197" y="97"/>
                </a:cxn>
                <a:cxn ang="0">
                  <a:pos x="107" y="88"/>
                </a:cxn>
                <a:cxn ang="0">
                  <a:pos x="105" y="87"/>
                </a:cxn>
                <a:cxn ang="0">
                  <a:pos x="47" y="76"/>
                </a:cxn>
                <a:cxn ang="0">
                  <a:pos x="0" y="51"/>
                </a:cxn>
                <a:cxn ang="0">
                  <a:pos x="2" y="45"/>
                </a:cxn>
                <a:cxn ang="0">
                  <a:pos x="2" y="46"/>
                </a:cxn>
                <a:cxn ang="0">
                  <a:pos x="5" y="42"/>
                </a:cxn>
                <a:cxn ang="0">
                  <a:pos x="47" y="25"/>
                </a:cxn>
                <a:cxn ang="0">
                  <a:pos x="105" y="15"/>
                </a:cxn>
                <a:cxn ang="0">
                  <a:pos x="161" y="8"/>
                </a:cxn>
                <a:cxn ang="0">
                  <a:pos x="192" y="5"/>
                </a:cxn>
                <a:cxn ang="0">
                  <a:pos x="225" y="3"/>
                </a:cxn>
                <a:cxn ang="0">
                  <a:pos x="234" y="3"/>
                </a:cxn>
                <a:cxn ang="0">
                  <a:pos x="245" y="2"/>
                </a:cxn>
                <a:cxn ang="0">
                  <a:pos x="301" y="0"/>
                </a:cxn>
                <a:cxn ang="0">
                  <a:pos x="360" y="0"/>
                </a:cxn>
                <a:cxn ang="0">
                  <a:pos x="400" y="0"/>
                </a:cxn>
                <a:cxn ang="0">
                  <a:pos x="438" y="1"/>
                </a:cxn>
                <a:cxn ang="0">
                  <a:pos x="447" y="1"/>
                </a:cxn>
              </a:cxnLst>
              <a:rect l="0" t="0" r="r" b="b"/>
              <a:pathLst>
                <a:path w="720" h="103">
                  <a:moveTo>
                    <a:pt x="447" y="1"/>
                  </a:moveTo>
                  <a:cubicBezTo>
                    <a:pt x="462" y="2"/>
                    <a:pt x="462" y="2"/>
                    <a:pt x="462" y="2"/>
                  </a:cubicBezTo>
                  <a:cubicBezTo>
                    <a:pt x="463" y="1"/>
                    <a:pt x="465" y="1"/>
                    <a:pt x="467" y="1"/>
                  </a:cubicBezTo>
                  <a:cubicBezTo>
                    <a:pt x="469" y="1"/>
                    <a:pt x="472" y="2"/>
                    <a:pt x="475" y="2"/>
                  </a:cubicBezTo>
                  <a:cubicBezTo>
                    <a:pt x="476" y="2"/>
                    <a:pt x="476" y="2"/>
                    <a:pt x="477" y="2"/>
                  </a:cubicBezTo>
                  <a:cubicBezTo>
                    <a:pt x="480" y="2"/>
                    <a:pt x="482" y="3"/>
                    <a:pt x="484" y="3"/>
                  </a:cubicBezTo>
                  <a:cubicBezTo>
                    <a:pt x="499" y="3"/>
                    <a:pt x="513" y="4"/>
                    <a:pt x="527" y="5"/>
                  </a:cubicBezTo>
                  <a:cubicBezTo>
                    <a:pt x="538" y="6"/>
                    <a:pt x="548" y="7"/>
                    <a:pt x="558" y="8"/>
                  </a:cubicBezTo>
                  <a:cubicBezTo>
                    <a:pt x="578" y="10"/>
                    <a:pt x="597" y="12"/>
                    <a:pt x="615" y="15"/>
                  </a:cubicBezTo>
                  <a:cubicBezTo>
                    <a:pt x="648" y="19"/>
                    <a:pt x="673" y="24"/>
                    <a:pt x="691" y="30"/>
                  </a:cubicBezTo>
                  <a:cubicBezTo>
                    <a:pt x="699" y="33"/>
                    <a:pt x="705" y="35"/>
                    <a:pt x="710" y="38"/>
                  </a:cubicBezTo>
                  <a:cubicBezTo>
                    <a:pt x="712" y="40"/>
                    <a:pt x="715" y="41"/>
                    <a:pt x="716" y="43"/>
                  </a:cubicBezTo>
                  <a:cubicBezTo>
                    <a:pt x="717" y="43"/>
                    <a:pt x="718" y="45"/>
                    <a:pt x="719" y="47"/>
                  </a:cubicBezTo>
                  <a:cubicBezTo>
                    <a:pt x="718" y="45"/>
                    <a:pt x="718" y="45"/>
                    <a:pt x="718" y="45"/>
                  </a:cubicBezTo>
                  <a:cubicBezTo>
                    <a:pt x="718" y="45"/>
                    <a:pt x="718" y="45"/>
                    <a:pt x="719" y="46"/>
                  </a:cubicBezTo>
                  <a:cubicBezTo>
                    <a:pt x="719" y="46"/>
                    <a:pt x="719" y="46"/>
                    <a:pt x="719" y="46"/>
                  </a:cubicBezTo>
                  <a:cubicBezTo>
                    <a:pt x="719" y="46"/>
                    <a:pt x="719" y="46"/>
                    <a:pt x="719" y="46"/>
                  </a:cubicBezTo>
                  <a:cubicBezTo>
                    <a:pt x="719" y="47"/>
                    <a:pt x="719" y="47"/>
                    <a:pt x="719" y="47"/>
                  </a:cubicBezTo>
                  <a:cubicBezTo>
                    <a:pt x="719" y="47"/>
                    <a:pt x="719" y="47"/>
                    <a:pt x="719" y="47"/>
                  </a:cubicBezTo>
                  <a:cubicBezTo>
                    <a:pt x="719" y="47"/>
                    <a:pt x="719" y="47"/>
                    <a:pt x="719" y="47"/>
                  </a:cubicBezTo>
                  <a:cubicBezTo>
                    <a:pt x="720" y="48"/>
                    <a:pt x="720" y="50"/>
                    <a:pt x="720" y="51"/>
                  </a:cubicBezTo>
                  <a:cubicBezTo>
                    <a:pt x="720" y="53"/>
                    <a:pt x="719" y="56"/>
                    <a:pt x="716" y="59"/>
                  </a:cubicBezTo>
                  <a:cubicBezTo>
                    <a:pt x="712" y="63"/>
                    <a:pt x="703" y="67"/>
                    <a:pt x="691" y="72"/>
                  </a:cubicBezTo>
                  <a:cubicBezTo>
                    <a:pt x="673" y="77"/>
                    <a:pt x="648" y="83"/>
                    <a:pt x="615" y="87"/>
                  </a:cubicBezTo>
                  <a:cubicBezTo>
                    <a:pt x="614" y="87"/>
                    <a:pt x="614" y="88"/>
                    <a:pt x="613" y="88"/>
                  </a:cubicBezTo>
                  <a:cubicBezTo>
                    <a:pt x="585" y="92"/>
                    <a:pt x="555" y="95"/>
                    <a:pt x="523" y="97"/>
                  </a:cubicBezTo>
                  <a:cubicBezTo>
                    <a:pt x="523" y="97"/>
                    <a:pt x="522" y="97"/>
                    <a:pt x="522" y="97"/>
                  </a:cubicBezTo>
                  <a:cubicBezTo>
                    <a:pt x="521" y="97"/>
                    <a:pt x="521" y="97"/>
                    <a:pt x="520" y="97"/>
                  </a:cubicBezTo>
                  <a:cubicBezTo>
                    <a:pt x="472" y="101"/>
                    <a:pt x="419" y="103"/>
                    <a:pt x="360" y="103"/>
                  </a:cubicBezTo>
                  <a:cubicBezTo>
                    <a:pt x="301" y="103"/>
                    <a:pt x="248" y="101"/>
                    <a:pt x="200" y="97"/>
                  </a:cubicBezTo>
                  <a:cubicBezTo>
                    <a:pt x="199" y="97"/>
                    <a:pt x="199" y="97"/>
                    <a:pt x="198" y="97"/>
                  </a:cubicBezTo>
                  <a:cubicBezTo>
                    <a:pt x="198" y="97"/>
                    <a:pt x="197" y="97"/>
                    <a:pt x="197" y="97"/>
                  </a:cubicBezTo>
                  <a:cubicBezTo>
                    <a:pt x="165" y="95"/>
                    <a:pt x="135" y="92"/>
                    <a:pt x="107" y="88"/>
                  </a:cubicBezTo>
                  <a:cubicBezTo>
                    <a:pt x="106" y="88"/>
                    <a:pt x="106" y="87"/>
                    <a:pt x="105" y="87"/>
                  </a:cubicBezTo>
                  <a:cubicBezTo>
                    <a:pt x="82" y="84"/>
                    <a:pt x="62" y="80"/>
                    <a:pt x="47" y="76"/>
                  </a:cubicBezTo>
                  <a:cubicBezTo>
                    <a:pt x="16" y="69"/>
                    <a:pt x="0" y="60"/>
                    <a:pt x="0" y="51"/>
                  </a:cubicBezTo>
                  <a:cubicBezTo>
                    <a:pt x="0" y="49"/>
                    <a:pt x="1" y="47"/>
                    <a:pt x="2" y="45"/>
                  </a:cubicBezTo>
                  <a:cubicBezTo>
                    <a:pt x="2" y="46"/>
                    <a:pt x="2" y="46"/>
                    <a:pt x="2" y="46"/>
                  </a:cubicBezTo>
                  <a:cubicBezTo>
                    <a:pt x="3" y="45"/>
                    <a:pt x="4" y="43"/>
                    <a:pt x="5" y="42"/>
                  </a:cubicBezTo>
                  <a:cubicBezTo>
                    <a:pt x="12" y="36"/>
                    <a:pt x="25" y="31"/>
                    <a:pt x="47" y="25"/>
                  </a:cubicBezTo>
                  <a:cubicBezTo>
                    <a:pt x="62" y="22"/>
                    <a:pt x="82" y="18"/>
                    <a:pt x="105" y="15"/>
                  </a:cubicBezTo>
                  <a:cubicBezTo>
                    <a:pt x="123" y="12"/>
                    <a:pt x="142" y="10"/>
                    <a:pt x="161" y="8"/>
                  </a:cubicBezTo>
                  <a:cubicBezTo>
                    <a:pt x="171" y="7"/>
                    <a:pt x="181" y="6"/>
                    <a:pt x="192" y="5"/>
                  </a:cubicBezTo>
                  <a:cubicBezTo>
                    <a:pt x="203" y="5"/>
                    <a:pt x="214" y="4"/>
                    <a:pt x="225" y="3"/>
                  </a:cubicBezTo>
                  <a:cubicBezTo>
                    <a:pt x="228" y="3"/>
                    <a:pt x="231" y="3"/>
                    <a:pt x="234" y="3"/>
                  </a:cubicBezTo>
                  <a:cubicBezTo>
                    <a:pt x="238" y="2"/>
                    <a:pt x="241" y="2"/>
                    <a:pt x="245" y="2"/>
                  </a:cubicBezTo>
                  <a:cubicBezTo>
                    <a:pt x="301" y="0"/>
                    <a:pt x="301" y="0"/>
                    <a:pt x="301" y="0"/>
                  </a:cubicBezTo>
                  <a:cubicBezTo>
                    <a:pt x="320" y="0"/>
                    <a:pt x="340" y="0"/>
                    <a:pt x="360" y="0"/>
                  </a:cubicBezTo>
                  <a:cubicBezTo>
                    <a:pt x="373" y="0"/>
                    <a:pt x="387" y="0"/>
                    <a:pt x="400" y="0"/>
                  </a:cubicBezTo>
                  <a:cubicBezTo>
                    <a:pt x="438" y="1"/>
                    <a:pt x="438" y="1"/>
                    <a:pt x="438" y="1"/>
                  </a:cubicBezTo>
                  <a:cubicBezTo>
                    <a:pt x="441" y="1"/>
                    <a:pt x="444" y="1"/>
                    <a:pt x="447" y="1"/>
                  </a:cubicBezTo>
                  <a:close/>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8" name="Group 7">
            <a:extLst>
              <a:ext uri="{FF2B5EF4-FFF2-40B4-BE49-F238E27FC236}">
                <a16:creationId xmlns:a16="http://schemas.microsoft.com/office/drawing/2014/main" id="{E66EA33F-D660-4E69-91DB-8526B6E7D77C}"/>
              </a:ext>
            </a:extLst>
          </p:cNvPr>
          <p:cNvGrpSpPr/>
          <p:nvPr/>
        </p:nvGrpSpPr>
        <p:grpSpPr>
          <a:xfrm>
            <a:off x="3068863" y="2815995"/>
            <a:ext cx="3012473" cy="871530"/>
            <a:chOff x="3068860" y="1958745"/>
            <a:chExt cx="3012473" cy="871530"/>
          </a:xfrm>
        </p:grpSpPr>
        <p:sp>
          <p:nvSpPr>
            <p:cNvPr id="9" name="Freeform 10">
              <a:extLst>
                <a:ext uri="{FF2B5EF4-FFF2-40B4-BE49-F238E27FC236}">
                  <a16:creationId xmlns:a16="http://schemas.microsoft.com/office/drawing/2014/main" id="{7564C856-E2EC-4562-9866-EBD99A84B8F1}"/>
                </a:ext>
              </a:extLst>
            </p:cNvPr>
            <p:cNvSpPr>
              <a:spLocks/>
            </p:cNvSpPr>
            <p:nvPr/>
          </p:nvSpPr>
          <p:spPr bwMode="auto">
            <a:xfrm rot="21578059">
              <a:off x="3068860" y="1958745"/>
              <a:ext cx="3009900" cy="720725"/>
            </a:xfrm>
            <a:custGeom>
              <a:avLst/>
              <a:gdLst/>
              <a:ahLst/>
              <a:cxnLst>
                <a:cxn ang="0">
                  <a:pos x="319" y="5"/>
                </a:cxn>
                <a:cxn ang="0">
                  <a:pos x="322" y="5"/>
                </a:cxn>
                <a:cxn ang="0">
                  <a:pos x="479" y="0"/>
                </a:cxn>
                <a:cxn ang="0">
                  <a:pos x="641" y="5"/>
                </a:cxn>
                <a:cxn ang="0">
                  <a:pos x="641" y="5"/>
                </a:cxn>
                <a:cxn ang="0">
                  <a:pos x="643" y="5"/>
                </a:cxn>
                <a:cxn ang="0">
                  <a:pos x="836" y="27"/>
                </a:cxn>
                <a:cxn ang="0">
                  <a:pos x="903" y="43"/>
                </a:cxn>
                <a:cxn ang="0">
                  <a:pos x="925" y="86"/>
                </a:cxn>
                <a:cxn ang="0">
                  <a:pos x="941" y="132"/>
                </a:cxn>
                <a:cxn ang="0">
                  <a:pos x="942" y="134"/>
                </a:cxn>
                <a:cxn ang="0">
                  <a:pos x="960" y="230"/>
                </a:cxn>
                <a:cxn ang="0">
                  <a:pos x="820" y="209"/>
                </a:cxn>
                <a:cxn ang="0">
                  <a:pos x="754" y="205"/>
                </a:cxn>
                <a:cxn ang="0">
                  <a:pos x="687" y="202"/>
                </a:cxn>
                <a:cxn ang="0">
                  <a:pos x="678" y="202"/>
                </a:cxn>
                <a:cxn ang="0">
                  <a:pos x="558" y="198"/>
                </a:cxn>
                <a:cxn ang="0">
                  <a:pos x="395" y="198"/>
                </a:cxn>
                <a:cxn ang="0">
                  <a:pos x="284" y="202"/>
                </a:cxn>
                <a:cxn ang="0">
                  <a:pos x="272" y="202"/>
                </a:cxn>
                <a:cxn ang="0">
                  <a:pos x="205" y="205"/>
                </a:cxn>
                <a:cxn ang="0">
                  <a:pos x="140" y="209"/>
                </a:cxn>
                <a:cxn ang="0">
                  <a:pos x="3" y="229"/>
                </a:cxn>
                <a:cxn ang="0">
                  <a:pos x="3" y="229"/>
                </a:cxn>
                <a:cxn ang="0">
                  <a:pos x="0" y="230"/>
                </a:cxn>
                <a:cxn ang="0">
                  <a:pos x="17" y="135"/>
                </a:cxn>
                <a:cxn ang="0">
                  <a:pos x="18" y="133"/>
                </a:cxn>
                <a:cxn ang="0">
                  <a:pos x="35" y="86"/>
                </a:cxn>
                <a:cxn ang="0">
                  <a:pos x="56" y="42"/>
                </a:cxn>
                <a:cxn ang="0">
                  <a:pos x="122" y="27"/>
                </a:cxn>
                <a:cxn ang="0">
                  <a:pos x="318" y="5"/>
                </a:cxn>
                <a:cxn ang="0">
                  <a:pos x="319" y="5"/>
                </a:cxn>
              </a:cxnLst>
              <a:rect l="0" t="0" r="r" b="b"/>
              <a:pathLst>
                <a:path w="960" h="230">
                  <a:moveTo>
                    <a:pt x="319" y="5"/>
                  </a:moveTo>
                  <a:cubicBezTo>
                    <a:pt x="320" y="5"/>
                    <a:pt x="321" y="5"/>
                    <a:pt x="322" y="5"/>
                  </a:cubicBezTo>
                  <a:cubicBezTo>
                    <a:pt x="371" y="2"/>
                    <a:pt x="423" y="0"/>
                    <a:pt x="479" y="0"/>
                  </a:cubicBezTo>
                  <a:cubicBezTo>
                    <a:pt x="537" y="0"/>
                    <a:pt x="591" y="2"/>
                    <a:pt x="641" y="5"/>
                  </a:cubicBezTo>
                  <a:cubicBezTo>
                    <a:pt x="641" y="5"/>
                    <a:pt x="641" y="5"/>
                    <a:pt x="641" y="5"/>
                  </a:cubicBezTo>
                  <a:cubicBezTo>
                    <a:pt x="642" y="5"/>
                    <a:pt x="642" y="5"/>
                    <a:pt x="643" y="5"/>
                  </a:cubicBezTo>
                  <a:cubicBezTo>
                    <a:pt x="714" y="9"/>
                    <a:pt x="779" y="17"/>
                    <a:pt x="836" y="27"/>
                  </a:cubicBezTo>
                  <a:cubicBezTo>
                    <a:pt x="862" y="32"/>
                    <a:pt x="884" y="37"/>
                    <a:pt x="903" y="43"/>
                  </a:cubicBezTo>
                  <a:cubicBezTo>
                    <a:pt x="911" y="57"/>
                    <a:pt x="918" y="71"/>
                    <a:pt x="925" y="86"/>
                  </a:cubicBezTo>
                  <a:cubicBezTo>
                    <a:pt x="931" y="101"/>
                    <a:pt x="936" y="117"/>
                    <a:pt x="941" y="132"/>
                  </a:cubicBezTo>
                  <a:cubicBezTo>
                    <a:pt x="941" y="133"/>
                    <a:pt x="942" y="134"/>
                    <a:pt x="942" y="134"/>
                  </a:cubicBezTo>
                  <a:cubicBezTo>
                    <a:pt x="951" y="165"/>
                    <a:pt x="957" y="197"/>
                    <a:pt x="960" y="230"/>
                  </a:cubicBezTo>
                  <a:cubicBezTo>
                    <a:pt x="938" y="221"/>
                    <a:pt x="891" y="215"/>
                    <a:pt x="820" y="209"/>
                  </a:cubicBezTo>
                  <a:cubicBezTo>
                    <a:pt x="799" y="207"/>
                    <a:pt x="777" y="206"/>
                    <a:pt x="754" y="205"/>
                  </a:cubicBezTo>
                  <a:cubicBezTo>
                    <a:pt x="733" y="204"/>
                    <a:pt x="710" y="203"/>
                    <a:pt x="687" y="202"/>
                  </a:cubicBezTo>
                  <a:cubicBezTo>
                    <a:pt x="678" y="202"/>
                    <a:pt x="678" y="202"/>
                    <a:pt x="678" y="202"/>
                  </a:cubicBezTo>
                  <a:cubicBezTo>
                    <a:pt x="639" y="200"/>
                    <a:pt x="600" y="198"/>
                    <a:pt x="558" y="198"/>
                  </a:cubicBezTo>
                  <a:cubicBezTo>
                    <a:pt x="395" y="198"/>
                    <a:pt x="395" y="198"/>
                    <a:pt x="395" y="198"/>
                  </a:cubicBezTo>
                  <a:cubicBezTo>
                    <a:pt x="357" y="199"/>
                    <a:pt x="320" y="200"/>
                    <a:pt x="284" y="202"/>
                  </a:cubicBezTo>
                  <a:cubicBezTo>
                    <a:pt x="272" y="202"/>
                    <a:pt x="272" y="202"/>
                    <a:pt x="272" y="202"/>
                  </a:cubicBezTo>
                  <a:cubicBezTo>
                    <a:pt x="249" y="203"/>
                    <a:pt x="227" y="204"/>
                    <a:pt x="205" y="205"/>
                  </a:cubicBezTo>
                  <a:cubicBezTo>
                    <a:pt x="182" y="206"/>
                    <a:pt x="161" y="207"/>
                    <a:pt x="140" y="209"/>
                  </a:cubicBezTo>
                  <a:cubicBezTo>
                    <a:pt x="72" y="214"/>
                    <a:pt x="27" y="221"/>
                    <a:pt x="3" y="229"/>
                  </a:cubicBezTo>
                  <a:cubicBezTo>
                    <a:pt x="4" y="229"/>
                    <a:pt x="4" y="229"/>
                    <a:pt x="3" y="229"/>
                  </a:cubicBezTo>
                  <a:cubicBezTo>
                    <a:pt x="0" y="230"/>
                    <a:pt x="0" y="230"/>
                    <a:pt x="0" y="230"/>
                  </a:cubicBezTo>
                  <a:cubicBezTo>
                    <a:pt x="2" y="197"/>
                    <a:pt x="8" y="165"/>
                    <a:pt x="17" y="135"/>
                  </a:cubicBezTo>
                  <a:cubicBezTo>
                    <a:pt x="17" y="134"/>
                    <a:pt x="17" y="133"/>
                    <a:pt x="18" y="133"/>
                  </a:cubicBezTo>
                  <a:cubicBezTo>
                    <a:pt x="22" y="117"/>
                    <a:pt x="28" y="101"/>
                    <a:pt x="35" y="86"/>
                  </a:cubicBezTo>
                  <a:cubicBezTo>
                    <a:pt x="41" y="71"/>
                    <a:pt x="48" y="57"/>
                    <a:pt x="56" y="42"/>
                  </a:cubicBezTo>
                  <a:cubicBezTo>
                    <a:pt x="74" y="37"/>
                    <a:pt x="97" y="32"/>
                    <a:pt x="122" y="27"/>
                  </a:cubicBezTo>
                  <a:cubicBezTo>
                    <a:pt x="180" y="17"/>
                    <a:pt x="245" y="9"/>
                    <a:pt x="318" y="5"/>
                  </a:cubicBezTo>
                  <a:cubicBezTo>
                    <a:pt x="318" y="5"/>
                    <a:pt x="319" y="5"/>
                    <a:pt x="319" y="5"/>
                  </a:cubicBezTo>
                  <a:close/>
                </a:path>
              </a:pathLst>
            </a:custGeom>
            <a:gradFill>
              <a:gsLst>
                <a:gs pos="0">
                  <a:schemeClr val="accent3">
                    <a:lumMod val="75000"/>
                  </a:schemeClr>
                </a:gs>
                <a:gs pos="50000">
                  <a:schemeClr val="accent3"/>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 name="Freeform 11">
              <a:extLst>
                <a:ext uri="{FF2B5EF4-FFF2-40B4-BE49-F238E27FC236}">
                  <a16:creationId xmlns:a16="http://schemas.microsoft.com/office/drawing/2014/main" id="{E6D0781B-D51D-46BC-B9E3-26F1CDADDF20}"/>
                </a:ext>
              </a:extLst>
            </p:cNvPr>
            <p:cNvSpPr>
              <a:spLocks/>
            </p:cNvSpPr>
            <p:nvPr/>
          </p:nvSpPr>
          <p:spPr bwMode="auto">
            <a:xfrm rot="21578059">
              <a:off x="3071433" y="2614375"/>
              <a:ext cx="3009900" cy="215900"/>
            </a:xfrm>
            <a:custGeom>
              <a:avLst/>
              <a:gdLst/>
              <a:ahLst/>
              <a:cxnLst>
                <a:cxn ang="0">
                  <a:pos x="210" y="8"/>
                </a:cxn>
                <a:cxn ang="0">
                  <a:pos x="272" y="4"/>
                </a:cxn>
                <a:cxn ang="0">
                  <a:pos x="383" y="1"/>
                </a:cxn>
                <a:cxn ang="0">
                  <a:pos x="480" y="0"/>
                </a:cxn>
                <a:cxn ang="0">
                  <a:pos x="576" y="1"/>
                </a:cxn>
                <a:cxn ang="0">
                  <a:pos x="687" y="4"/>
                </a:cxn>
                <a:cxn ang="0">
                  <a:pos x="696" y="4"/>
                </a:cxn>
                <a:cxn ang="0">
                  <a:pos x="723" y="6"/>
                </a:cxn>
                <a:cxn ang="0">
                  <a:pos x="750" y="8"/>
                </a:cxn>
                <a:cxn ang="0">
                  <a:pos x="751" y="8"/>
                </a:cxn>
                <a:cxn ang="0">
                  <a:pos x="872" y="18"/>
                </a:cxn>
                <a:cxn ang="0">
                  <a:pos x="874" y="18"/>
                </a:cxn>
                <a:cxn ang="0">
                  <a:pos x="884" y="19"/>
                </a:cxn>
                <a:cxn ang="0">
                  <a:pos x="899" y="21"/>
                </a:cxn>
                <a:cxn ang="0">
                  <a:pos x="928" y="25"/>
                </a:cxn>
                <a:cxn ang="0">
                  <a:pos x="931" y="25"/>
                </a:cxn>
                <a:cxn ang="0">
                  <a:pos x="932" y="25"/>
                </a:cxn>
                <a:cxn ang="0">
                  <a:pos x="948" y="28"/>
                </a:cxn>
                <a:cxn ang="0">
                  <a:pos x="953" y="29"/>
                </a:cxn>
                <a:cxn ang="0">
                  <a:pos x="960" y="34"/>
                </a:cxn>
                <a:cxn ang="0">
                  <a:pos x="960" y="36"/>
                </a:cxn>
                <a:cxn ang="0">
                  <a:pos x="820" y="59"/>
                </a:cxn>
                <a:cxn ang="0">
                  <a:pos x="480" y="69"/>
                </a:cxn>
                <a:cxn ang="0">
                  <a:pos x="140" y="59"/>
                </a:cxn>
                <a:cxn ang="0">
                  <a:pos x="0" y="35"/>
                </a:cxn>
                <a:cxn ang="0">
                  <a:pos x="7" y="29"/>
                </a:cxn>
                <a:cxn ang="0">
                  <a:pos x="13" y="28"/>
                </a:cxn>
                <a:cxn ang="0">
                  <a:pos x="29" y="25"/>
                </a:cxn>
                <a:cxn ang="0">
                  <a:pos x="32" y="25"/>
                </a:cxn>
                <a:cxn ang="0">
                  <a:pos x="35" y="25"/>
                </a:cxn>
                <a:cxn ang="0">
                  <a:pos x="38" y="24"/>
                </a:cxn>
                <a:cxn ang="0">
                  <a:pos x="41" y="24"/>
                </a:cxn>
                <a:cxn ang="0">
                  <a:pos x="43" y="23"/>
                </a:cxn>
                <a:cxn ang="0">
                  <a:pos x="53" y="22"/>
                </a:cxn>
                <a:cxn ang="0">
                  <a:pos x="56" y="22"/>
                </a:cxn>
                <a:cxn ang="0">
                  <a:pos x="63" y="21"/>
                </a:cxn>
                <a:cxn ang="0">
                  <a:pos x="65" y="21"/>
                </a:cxn>
                <a:cxn ang="0">
                  <a:pos x="68" y="20"/>
                </a:cxn>
                <a:cxn ang="0">
                  <a:pos x="204" y="8"/>
                </a:cxn>
                <a:cxn ang="0">
                  <a:pos x="210" y="8"/>
                </a:cxn>
              </a:cxnLst>
              <a:rect l="0" t="0" r="r" b="b"/>
              <a:pathLst>
                <a:path w="960" h="69">
                  <a:moveTo>
                    <a:pt x="210" y="8"/>
                  </a:moveTo>
                  <a:cubicBezTo>
                    <a:pt x="230" y="6"/>
                    <a:pt x="251" y="5"/>
                    <a:pt x="272" y="4"/>
                  </a:cubicBezTo>
                  <a:cubicBezTo>
                    <a:pt x="383" y="1"/>
                    <a:pt x="383" y="1"/>
                    <a:pt x="383" y="1"/>
                  </a:cubicBezTo>
                  <a:cubicBezTo>
                    <a:pt x="414" y="1"/>
                    <a:pt x="446" y="0"/>
                    <a:pt x="480" y="0"/>
                  </a:cubicBezTo>
                  <a:cubicBezTo>
                    <a:pt x="513" y="0"/>
                    <a:pt x="545" y="1"/>
                    <a:pt x="576" y="1"/>
                  </a:cubicBezTo>
                  <a:cubicBezTo>
                    <a:pt x="687" y="4"/>
                    <a:pt x="687" y="4"/>
                    <a:pt x="687" y="4"/>
                  </a:cubicBezTo>
                  <a:cubicBezTo>
                    <a:pt x="690" y="4"/>
                    <a:pt x="693" y="4"/>
                    <a:pt x="696" y="4"/>
                  </a:cubicBezTo>
                  <a:cubicBezTo>
                    <a:pt x="723" y="6"/>
                    <a:pt x="723" y="6"/>
                    <a:pt x="723" y="6"/>
                  </a:cubicBezTo>
                  <a:cubicBezTo>
                    <a:pt x="732" y="6"/>
                    <a:pt x="741" y="7"/>
                    <a:pt x="750" y="8"/>
                  </a:cubicBezTo>
                  <a:cubicBezTo>
                    <a:pt x="750" y="8"/>
                    <a:pt x="751" y="8"/>
                    <a:pt x="751" y="8"/>
                  </a:cubicBezTo>
                  <a:cubicBezTo>
                    <a:pt x="872" y="18"/>
                    <a:pt x="872" y="18"/>
                    <a:pt x="872" y="18"/>
                  </a:cubicBezTo>
                  <a:cubicBezTo>
                    <a:pt x="872" y="18"/>
                    <a:pt x="873" y="18"/>
                    <a:pt x="874" y="18"/>
                  </a:cubicBezTo>
                  <a:cubicBezTo>
                    <a:pt x="877" y="19"/>
                    <a:pt x="880" y="19"/>
                    <a:pt x="884" y="19"/>
                  </a:cubicBezTo>
                  <a:cubicBezTo>
                    <a:pt x="889" y="20"/>
                    <a:pt x="894" y="20"/>
                    <a:pt x="899" y="21"/>
                  </a:cubicBezTo>
                  <a:cubicBezTo>
                    <a:pt x="909" y="22"/>
                    <a:pt x="918" y="24"/>
                    <a:pt x="928" y="25"/>
                  </a:cubicBezTo>
                  <a:cubicBezTo>
                    <a:pt x="929" y="25"/>
                    <a:pt x="930" y="25"/>
                    <a:pt x="931" y="25"/>
                  </a:cubicBezTo>
                  <a:cubicBezTo>
                    <a:pt x="931" y="25"/>
                    <a:pt x="931" y="25"/>
                    <a:pt x="932" y="25"/>
                  </a:cubicBezTo>
                  <a:cubicBezTo>
                    <a:pt x="948" y="28"/>
                    <a:pt x="948" y="28"/>
                    <a:pt x="948" y="28"/>
                  </a:cubicBezTo>
                  <a:cubicBezTo>
                    <a:pt x="949" y="28"/>
                    <a:pt x="951" y="28"/>
                    <a:pt x="953" y="29"/>
                  </a:cubicBezTo>
                  <a:cubicBezTo>
                    <a:pt x="957" y="30"/>
                    <a:pt x="959" y="32"/>
                    <a:pt x="960" y="34"/>
                  </a:cubicBezTo>
                  <a:cubicBezTo>
                    <a:pt x="960" y="34"/>
                    <a:pt x="960" y="35"/>
                    <a:pt x="960" y="36"/>
                  </a:cubicBezTo>
                  <a:cubicBezTo>
                    <a:pt x="957" y="45"/>
                    <a:pt x="910" y="53"/>
                    <a:pt x="820" y="59"/>
                  </a:cubicBezTo>
                  <a:cubicBezTo>
                    <a:pt x="726" y="66"/>
                    <a:pt x="613" y="69"/>
                    <a:pt x="480" y="69"/>
                  </a:cubicBezTo>
                  <a:cubicBezTo>
                    <a:pt x="347" y="69"/>
                    <a:pt x="234" y="66"/>
                    <a:pt x="140" y="59"/>
                  </a:cubicBezTo>
                  <a:cubicBezTo>
                    <a:pt x="47" y="52"/>
                    <a:pt x="0" y="44"/>
                    <a:pt x="0" y="35"/>
                  </a:cubicBezTo>
                  <a:cubicBezTo>
                    <a:pt x="0" y="33"/>
                    <a:pt x="2" y="31"/>
                    <a:pt x="7" y="29"/>
                  </a:cubicBezTo>
                  <a:cubicBezTo>
                    <a:pt x="9" y="28"/>
                    <a:pt x="11" y="28"/>
                    <a:pt x="13" y="28"/>
                  </a:cubicBezTo>
                  <a:cubicBezTo>
                    <a:pt x="29" y="25"/>
                    <a:pt x="29" y="25"/>
                    <a:pt x="29" y="25"/>
                  </a:cubicBezTo>
                  <a:cubicBezTo>
                    <a:pt x="30" y="25"/>
                    <a:pt x="31" y="25"/>
                    <a:pt x="32" y="25"/>
                  </a:cubicBezTo>
                  <a:cubicBezTo>
                    <a:pt x="33" y="25"/>
                    <a:pt x="34" y="25"/>
                    <a:pt x="35" y="25"/>
                  </a:cubicBezTo>
                  <a:cubicBezTo>
                    <a:pt x="36" y="24"/>
                    <a:pt x="37" y="24"/>
                    <a:pt x="38" y="24"/>
                  </a:cubicBezTo>
                  <a:cubicBezTo>
                    <a:pt x="39" y="24"/>
                    <a:pt x="40" y="24"/>
                    <a:pt x="41" y="24"/>
                  </a:cubicBezTo>
                  <a:cubicBezTo>
                    <a:pt x="41" y="24"/>
                    <a:pt x="42" y="23"/>
                    <a:pt x="43" y="23"/>
                  </a:cubicBezTo>
                  <a:cubicBezTo>
                    <a:pt x="46" y="23"/>
                    <a:pt x="50" y="23"/>
                    <a:pt x="53" y="22"/>
                  </a:cubicBezTo>
                  <a:cubicBezTo>
                    <a:pt x="54" y="22"/>
                    <a:pt x="55" y="22"/>
                    <a:pt x="56" y="22"/>
                  </a:cubicBezTo>
                  <a:cubicBezTo>
                    <a:pt x="58" y="21"/>
                    <a:pt x="60" y="21"/>
                    <a:pt x="63" y="21"/>
                  </a:cubicBezTo>
                  <a:cubicBezTo>
                    <a:pt x="64" y="21"/>
                    <a:pt x="65" y="21"/>
                    <a:pt x="65" y="21"/>
                  </a:cubicBezTo>
                  <a:cubicBezTo>
                    <a:pt x="66" y="20"/>
                    <a:pt x="67" y="20"/>
                    <a:pt x="68" y="20"/>
                  </a:cubicBezTo>
                  <a:cubicBezTo>
                    <a:pt x="204" y="8"/>
                    <a:pt x="204" y="8"/>
                    <a:pt x="204" y="8"/>
                  </a:cubicBezTo>
                  <a:cubicBezTo>
                    <a:pt x="206" y="8"/>
                    <a:pt x="208" y="8"/>
                    <a:pt x="210" y="8"/>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sp>
        <p:nvSpPr>
          <p:cNvPr id="12" name="Freeform 8">
            <a:extLst>
              <a:ext uri="{FF2B5EF4-FFF2-40B4-BE49-F238E27FC236}">
                <a16:creationId xmlns:a16="http://schemas.microsoft.com/office/drawing/2014/main" id="{239E4C6B-FD09-43F4-BD98-2D71918212A1}"/>
              </a:ext>
            </a:extLst>
          </p:cNvPr>
          <p:cNvSpPr>
            <a:spLocks/>
          </p:cNvSpPr>
          <p:nvPr/>
        </p:nvSpPr>
        <p:spPr bwMode="auto">
          <a:xfrm rot="21578059">
            <a:off x="3068415" y="3771666"/>
            <a:ext cx="3019425" cy="658813"/>
          </a:xfrm>
          <a:custGeom>
            <a:avLst/>
            <a:gdLst/>
            <a:ahLst/>
            <a:cxnLst>
              <a:cxn ang="0">
                <a:pos x="959" y="53"/>
              </a:cxn>
              <a:cxn ang="0">
                <a:pos x="925" y="175"/>
              </a:cxn>
              <a:cxn ang="0">
                <a:pos x="925" y="175"/>
              </a:cxn>
              <a:cxn ang="0">
                <a:pos x="925" y="175"/>
              </a:cxn>
              <a:cxn ang="0">
                <a:pos x="915" y="196"/>
              </a:cxn>
              <a:cxn ang="0">
                <a:pos x="482" y="210"/>
              </a:cxn>
              <a:cxn ang="0">
                <a:pos x="48" y="196"/>
              </a:cxn>
              <a:cxn ang="0">
                <a:pos x="38" y="175"/>
              </a:cxn>
              <a:cxn ang="0">
                <a:pos x="4" y="53"/>
              </a:cxn>
              <a:cxn ang="0">
                <a:pos x="3" y="40"/>
              </a:cxn>
              <a:cxn ang="0">
                <a:pos x="0" y="15"/>
              </a:cxn>
              <a:cxn ang="0">
                <a:pos x="482" y="0"/>
              </a:cxn>
              <a:cxn ang="0">
                <a:pos x="963" y="14"/>
              </a:cxn>
              <a:cxn ang="0">
                <a:pos x="960" y="40"/>
              </a:cxn>
              <a:cxn ang="0">
                <a:pos x="959" y="53"/>
              </a:cxn>
            </a:cxnLst>
            <a:rect l="0" t="0" r="r" b="b"/>
            <a:pathLst>
              <a:path w="963" h="210">
                <a:moveTo>
                  <a:pt x="959" y="53"/>
                </a:moveTo>
                <a:cubicBezTo>
                  <a:pt x="953" y="96"/>
                  <a:pt x="942" y="137"/>
                  <a:pt x="925" y="175"/>
                </a:cubicBezTo>
                <a:cubicBezTo>
                  <a:pt x="925" y="175"/>
                  <a:pt x="925" y="175"/>
                  <a:pt x="925" y="175"/>
                </a:cubicBezTo>
                <a:cubicBezTo>
                  <a:pt x="925" y="175"/>
                  <a:pt x="925" y="175"/>
                  <a:pt x="925" y="175"/>
                </a:cubicBezTo>
                <a:cubicBezTo>
                  <a:pt x="922" y="182"/>
                  <a:pt x="919" y="189"/>
                  <a:pt x="915" y="196"/>
                </a:cubicBezTo>
                <a:cubicBezTo>
                  <a:pt x="788" y="205"/>
                  <a:pt x="643" y="210"/>
                  <a:pt x="482" y="210"/>
                </a:cubicBezTo>
                <a:cubicBezTo>
                  <a:pt x="320" y="210"/>
                  <a:pt x="176" y="205"/>
                  <a:pt x="48" y="196"/>
                </a:cubicBezTo>
                <a:cubicBezTo>
                  <a:pt x="44" y="189"/>
                  <a:pt x="41" y="182"/>
                  <a:pt x="38" y="175"/>
                </a:cubicBezTo>
                <a:cubicBezTo>
                  <a:pt x="21" y="136"/>
                  <a:pt x="10" y="96"/>
                  <a:pt x="4" y="53"/>
                </a:cubicBezTo>
                <a:cubicBezTo>
                  <a:pt x="4" y="49"/>
                  <a:pt x="3" y="44"/>
                  <a:pt x="3" y="40"/>
                </a:cubicBezTo>
                <a:cubicBezTo>
                  <a:pt x="2" y="31"/>
                  <a:pt x="1" y="23"/>
                  <a:pt x="0" y="15"/>
                </a:cubicBezTo>
                <a:cubicBezTo>
                  <a:pt x="141" y="5"/>
                  <a:pt x="302" y="0"/>
                  <a:pt x="482" y="0"/>
                </a:cubicBezTo>
                <a:cubicBezTo>
                  <a:pt x="662" y="0"/>
                  <a:pt x="822" y="5"/>
                  <a:pt x="963" y="14"/>
                </a:cubicBezTo>
                <a:cubicBezTo>
                  <a:pt x="962" y="23"/>
                  <a:pt x="961" y="31"/>
                  <a:pt x="960" y="40"/>
                </a:cubicBezTo>
                <a:cubicBezTo>
                  <a:pt x="960" y="44"/>
                  <a:pt x="959" y="49"/>
                  <a:pt x="959" y="53"/>
                </a:cubicBezTo>
                <a:close/>
              </a:path>
            </a:pathLst>
          </a:custGeom>
          <a:gradFill>
            <a:gsLst>
              <a:gs pos="0">
                <a:schemeClr val="accent2">
                  <a:lumMod val="50000"/>
                </a:schemeClr>
              </a:gs>
              <a:gs pos="50000">
                <a:schemeClr val="accent2"/>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nvGrpSpPr>
          <p:cNvPr id="13" name="Group 12">
            <a:extLst>
              <a:ext uri="{FF2B5EF4-FFF2-40B4-BE49-F238E27FC236}">
                <a16:creationId xmlns:a16="http://schemas.microsoft.com/office/drawing/2014/main" id="{F92E5B7F-5ECA-4E6F-AFE5-1A140305AD16}"/>
              </a:ext>
            </a:extLst>
          </p:cNvPr>
          <p:cNvGrpSpPr/>
          <p:nvPr/>
        </p:nvGrpSpPr>
        <p:grpSpPr>
          <a:xfrm>
            <a:off x="3410127" y="4487304"/>
            <a:ext cx="2439988" cy="777868"/>
            <a:chOff x="3410125" y="3630054"/>
            <a:chExt cx="2439988" cy="777868"/>
          </a:xfrm>
        </p:grpSpPr>
        <p:sp>
          <p:nvSpPr>
            <p:cNvPr id="14" name="Freeform 7">
              <a:extLst>
                <a:ext uri="{FF2B5EF4-FFF2-40B4-BE49-F238E27FC236}">
                  <a16:creationId xmlns:a16="http://schemas.microsoft.com/office/drawing/2014/main" id="{3A6385AB-0F22-4134-8668-CF4C0F3F75CD}"/>
                </a:ext>
              </a:extLst>
            </p:cNvPr>
            <p:cNvSpPr>
              <a:spLocks/>
            </p:cNvSpPr>
            <p:nvPr/>
          </p:nvSpPr>
          <p:spPr bwMode="auto">
            <a:xfrm rot="21578059">
              <a:off x="3415372" y="3849122"/>
              <a:ext cx="2433638" cy="558800"/>
            </a:xfrm>
            <a:custGeom>
              <a:avLst/>
              <a:gdLst/>
              <a:ahLst/>
              <a:cxnLst>
                <a:cxn ang="0">
                  <a:pos x="0" y="0"/>
                </a:cxn>
                <a:cxn ang="0">
                  <a:pos x="3" y="4"/>
                </a:cxn>
                <a:cxn ang="0">
                  <a:pos x="10" y="9"/>
                </a:cxn>
                <a:cxn ang="0">
                  <a:pos x="18" y="13"/>
                </a:cxn>
                <a:cxn ang="0">
                  <a:pos x="30" y="18"/>
                </a:cxn>
                <a:cxn ang="0">
                  <a:pos x="113" y="35"/>
                </a:cxn>
                <a:cxn ang="0">
                  <a:pos x="174" y="42"/>
                </a:cxn>
                <a:cxn ang="0">
                  <a:pos x="208" y="45"/>
                </a:cxn>
                <a:cxn ang="0">
                  <a:pos x="254" y="48"/>
                </a:cxn>
                <a:cxn ang="0">
                  <a:pos x="260" y="48"/>
                </a:cxn>
                <a:cxn ang="0">
                  <a:pos x="262" y="48"/>
                </a:cxn>
                <a:cxn ang="0">
                  <a:pos x="264" y="48"/>
                </a:cxn>
                <a:cxn ang="0">
                  <a:pos x="273" y="49"/>
                </a:cxn>
                <a:cxn ang="0">
                  <a:pos x="278" y="49"/>
                </a:cxn>
                <a:cxn ang="0">
                  <a:pos x="294" y="49"/>
                </a:cxn>
                <a:cxn ang="0">
                  <a:pos x="304" y="50"/>
                </a:cxn>
                <a:cxn ang="0">
                  <a:pos x="345" y="50"/>
                </a:cxn>
                <a:cxn ang="0">
                  <a:pos x="388" y="51"/>
                </a:cxn>
                <a:cxn ang="0">
                  <a:pos x="452" y="50"/>
                </a:cxn>
                <a:cxn ang="0">
                  <a:pos x="513" y="48"/>
                </a:cxn>
                <a:cxn ang="0">
                  <a:pos x="524" y="48"/>
                </a:cxn>
                <a:cxn ang="0">
                  <a:pos x="535" y="47"/>
                </a:cxn>
                <a:cxn ang="0">
                  <a:pos x="570" y="45"/>
                </a:cxn>
                <a:cxn ang="0">
                  <a:pos x="603" y="42"/>
                </a:cxn>
                <a:cxn ang="0">
                  <a:pos x="664" y="35"/>
                </a:cxn>
                <a:cxn ang="0">
                  <a:pos x="714" y="26"/>
                </a:cxn>
                <a:cxn ang="0">
                  <a:pos x="728" y="23"/>
                </a:cxn>
                <a:cxn ang="0">
                  <a:pos x="773" y="5"/>
                </a:cxn>
                <a:cxn ang="0">
                  <a:pos x="776" y="1"/>
                </a:cxn>
                <a:cxn ang="0">
                  <a:pos x="775" y="2"/>
                </a:cxn>
                <a:cxn ang="0">
                  <a:pos x="775" y="3"/>
                </a:cxn>
                <a:cxn ang="0">
                  <a:pos x="765" y="14"/>
                </a:cxn>
                <a:cxn ang="0">
                  <a:pos x="756" y="23"/>
                </a:cxn>
                <a:cxn ang="0">
                  <a:pos x="748" y="32"/>
                </a:cxn>
                <a:cxn ang="0">
                  <a:pos x="387" y="178"/>
                </a:cxn>
                <a:cxn ang="0">
                  <a:pos x="30" y="36"/>
                </a:cxn>
                <a:cxn ang="0">
                  <a:pos x="18" y="23"/>
                </a:cxn>
                <a:cxn ang="0">
                  <a:pos x="10" y="16"/>
                </a:cxn>
                <a:cxn ang="0">
                  <a:pos x="3" y="7"/>
                </a:cxn>
                <a:cxn ang="0">
                  <a:pos x="0" y="1"/>
                </a:cxn>
                <a:cxn ang="0">
                  <a:pos x="0" y="1"/>
                </a:cxn>
                <a:cxn ang="0">
                  <a:pos x="1" y="2"/>
                </a:cxn>
                <a:cxn ang="0">
                  <a:pos x="0" y="0"/>
                </a:cxn>
              </a:cxnLst>
              <a:rect l="0" t="0" r="r" b="b"/>
              <a:pathLst>
                <a:path w="776" h="178">
                  <a:moveTo>
                    <a:pt x="0" y="0"/>
                  </a:moveTo>
                  <a:cubicBezTo>
                    <a:pt x="2" y="2"/>
                    <a:pt x="3" y="4"/>
                    <a:pt x="3" y="4"/>
                  </a:cubicBezTo>
                  <a:cubicBezTo>
                    <a:pt x="5" y="6"/>
                    <a:pt x="7" y="8"/>
                    <a:pt x="10" y="9"/>
                  </a:cubicBezTo>
                  <a:cubicBezTo>
                    <a:pt x="13" y="11"/>
                    <a:pt x="15" y="12"/>
                    <a:pt x="18" y="13"/>
                  </a:cubicBezTo>
                  <a:cubicBezTo>
                    <a:pt x="22" y="15"/>
                    <a:pt x="26" y="16"/>
                    <a:pt x="30" y="18"/>
                  </a:cubicBezTo>
                  <a:cubicBezTo>
                    <a:pt x="49" y="24"/>
                    <a:pt x="77" y="30"/>
                    <a:pt x="113" y="35"/>
                  </a:cubicBezTo>
                  <a:cubicBezTo>
                    <a:pt x="132" y="38"/>
                    <a:pt x="152" y="40"/>
                    <a:pt x="174" y="42"/>
                  </a:cubicBezTo>
                  <a:cubicBezTo>
                    <a:pt x="185" y="43"/>
                    <a:pt x="196" y="44"/>
                    <a:pt x="208" y="45"/>
                  </a:cubicBezTo>
                  <a:cubicBezTo>
                    <a:pt x="223" y="46"/>
                    <a:pt x="238" y="47"/>
                    <a:pt x="254" y="48"/>
                  </a:cubicBezTo>
                  <a:cubicBezTo>
                    <a:pt x="256" y="48"/>
                    <a:pt x="258" y="48"/>
                    <a:pt x="260" y="48"/>
                  </a:cubicBezTo>
                  <a:cubicBezTo>
                    <a:pt x="260" y="48"/>
                    <a:pt x="261" y="48"/>
                    <a:pt x="262" y="48"/>
                  </a:cubicBezTo>
                  <a:cubicBezTo>
                    <a:pt x="263" y="48"/>
                    <a:pt x="263" y="48"/>
                    <a:pt x="264" y="48"/>
                  </a:cubicBezTo>
                  <a:cubicBezTo>
                    <a:pt x="268" y="49"/>
                    <a:pt x="271" y="49"/>
                    <a:pt x="273" y="49"/>
                  </a:cubicBezTo>
                  <a:cubicBezTo>
                    <a:pt x="275" y="49"/>
                    <a:pt x="277" y="49"/>
                    <a:pt x="278" y="49"/>
                  </a:cubicBezTo>
                  <a:cubicBezTo>
                    <a:pt x="294" y="49"/>
                    <a:pt x="294" y="49"/>
                    <a:pt x="294" y="49"/>
                  </a:cubicBezTo>
                  <a:cubicBezTo>
                    <a:pt x="297" y="49"/>
                    <a:pt x="301" y="50"/>
                    <a:pt x="304" y="50"/>
                  </a:cubicBezTo>
                  <a:cubicBezTo>
                    <a:pt x="345" y="50"/>
                    <a:pt x="345" y="50"/>
                    <a:pt x="345" y="50"/>
                  </a:cubicBezTo>
                  <a:cubicBezTo>
                    <a:pt x="359" y="51"/>
                    <a:pt x="374" y="51"/>
                    <a:pt x="388" y="51"/>
                  </a:cubicBezTo>
                  <a:cubicBezTo>
                    <a:pt x="410" y="51"/>
                    <a:pt x="431" y="51"/>
                    <a:pt x="452" y="50"/>
                  </a:cubicBezTo>
                  <a:cubicBezTo>
                    <a:pt x="513" y="48"/>
                    <a:pt x="513" y="48"/>
                    <a:pt x="513" y="48"/>
                  </a:cubicBezTo>
                  <a:cubicBezTo>
                    <a:pt x="517" y="48"/>
                    <a:pt x="521" y="48"/>
                    <a:pt x="524" y="48"/>
                  </a:cubicBezTo>
                  <a:cubicBezTo>
                    <a:pt x="528" y="47"/>
                    <a:pt x="531" y="47"/>
                    <a:pt x="535" y="47"/>
                  </a:cubicBezTo>
                  <a:cubicBezTo>
                    <a:pt x="547" y="46"/>
                    <a:pt x="559" y="46"/>
                    <a:pt x="570" y="45"/>
                  </a:cubicBezTo>
                  <a:cubicBezTo>
                    <a:pt x="582" y="44"/>
                    <a:pt x="592" y="43"/>
                    <a:pt x="603" y="42"/>
                  </a:cubicBezTo>
                  <a:cubicBezTo>
                    <a:pt x="624" y="40"/>
                    <a:pt x="645" y="37"/>
                    <a:pt x="664" y="35"/>
                  </a:cubicBezTo>
                  <a:cubicBezTo>
                    <a:pt x="683" y="32"/>
                    <a:pt x="700" y="29"/>
                    <a:pt x="714" y="26"/>
                  </a:cubicBezTo>
                  <a:cubicBezTo>
                    <a:pt x="719" y="25"/>
                    <a:pt x="723" y="24"/>
                    <a:pt x="728" y="23"/>
                  </a:cubicBezTo>
                  <a:cubicBezTo>
                    <a:pt x="750" y="17"/>
                    <a:pt x="765" y="11"/>
                    <a:pt x="773" y="5"/>
                  </a:cubicBezTo>
                  <a:cubicBezTo>
                    <a:pt x="774" y="4"/>
                    <a:pt x="775" y="2"/>
                    <a:pt x="776" y="1"/>
                  </a:cubicBezTo>
                  <a:cubicBezTo>
                    <a:pt x="775" y="2"/>
                    <a:pt x="775" y="2"/>
                    <a:pt x="775" y="2"/>
                  </a:cubicBezTo>
                  <a:cubicBezTo>
                    <a:pt x="775" y="3"/>
                    <a:pt x="775" y="3"/>
                    <a:pt x="775" y="3"/>
                  </a:cubicBezTo>
                  <a:cubicBezTo>
                    <a:pt x="773" y="6"/>
                    <a:pt x="769" y="9"/>
                    <a:pt x="765" y="14"/>
                  </a:cubicBezTo>
                  <a:cubicBezTo>
                    <a:pt x="762" y="17"/>
                    <a:pt x="759" y="20"/>
                    <a:pt x="756" y="23"/>
                  </a:cubicBezTo>
                  <a:cubicBezTo>
                    <a:pt x="753" y="26"/>
                    <a:pt x="750" y="29"/>
                    <a:pt x="748" y="32"/>
                  </a:cubicBezTo>
                  <a:cubicBezTo>
                    <a:pt x="647" y="129"/>
                    <a:pt x="527" y="178"/>
                    <a:pt x="387" y="178"/>
                  </a:cubicBezTo>
                  <a:cubicBezTo>
                    <a:pt x="249" y="178"/>
                    <a:pt x="130" y="131"/>
                    <a:pt x="30" y="36"/>
                  </a:cubicBezTo>
                  <a:cubicBezTo>
                    <a:pt x="26" y="32"/>
                    <a:pt x="22" y="28"/>
                    <a:pt x="18" y="23"/>
                  </a:cubicBezTo>
                  <a:cubicBezTo>
                    <a:pt x="15" y="21"/>
                    <a:pt x="13" y="18"/>
                    <a:pt x="10" y="16"/>
                  </a:cubicBezTo>
                  <a:cubicBezTo>
                    <a:pt x="8" y="13"/>
                    <a:pt x="6" y="11"/>
                    <a:pt x="3" y="7"/>
                  </a:cubicBezTo>
                  <a:cubicBezTo>
                    <a:pt x="1" y="5"/>
                    <a:pt x="0" y="2"/>
                    <a:pt x="0" y="1"/>
                  </a:cubicBezTo>
                  <a:cubicBezTo>
                    <a:pt x="0" y="1"/>
                    <a:pt x="0" y="1"/>
                    <a:pt x="0" y="1"/>
                  </a:cubicBezTo>
                  <a:cubicBezTo>
                    <a:pt x="1" y="1"/>
                    <a:pt x="1" y="2"/>
                    <a:pt x="1" y="2"/>
                  </a:cubicBezTo>
                  <a:lnTo>
                    <a:pt x="0" y="0"/>
                  </a:lnTo>
                  <a:close/>
                </a:path>
              </a:pathLst>
            </a:custGeom>
            <a:gradFill>
              <a:gsLst>
                <a:gs pos="0">
                  <a:schemeClr val="accent1">
                    <a:lumMod val="75000"/>
                  </a:schemeClr>
                </a:gs>
                <a:gs pos="50000">
                  <a:schemeClr val="accent1"/>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5" name="Freeform 12">
              <a:extLst>
                <a:ext uri="{FF2B5EF4-FFF2-40B4-BE49-F238E27FC236}">
                  <a16:creationId xmlns:a16="http://schemas.microsoft.com/office/drawing/2014/main" id="{EB33AE33-1A9D-4EB1-89CB-AED6724B01B6}"/>
                </a:ext>
              </a:extLst>
            </p:cNvPr>
            <p:cNvSpPr>
              <a:spLocks/>
            </p:cNvSpPr>
            <p:nvPr/>
          </p:nvSpPr>
          <p:spPr bwMode="auto">
            <a:xfrm rot="21578059">
              <a:off x="3410125" y="3630054"/>
              <a:ext cx="2439988" cy="347663"/>
            </a:xfrm>
            <a:custGeom>
              <a:avLst/>
              <a:gdLst/>
              <a:ahLst/>
              <a:cxnLst>
                <a:cxn ang="0">
                  <a:pos x="1" y="60"/>
                </a:cxn>
                <a:cxn ang="0">
                  <a:pos x="2" y="61"/>
                </a:cxn>
                <a:cxn ang="0">
                  <a:pos x="1" y="61"/>
                </a:cxn>
                <a:cxn ang="0">
                  <a:pos x="1" y="60"/>
                </a:cxn>
                <a:cxn ang="0">
                  <a:pos x="1" y="60"/>
                </a:cxn>
                <a:cxn ang="0">
                  <a:pos x="1" y="59"/>
                </a:cxn>
                <a:cxn ang="0">
                  <a:pos x="1" y="59"/>
                </a:cxn>
                <a:cxn ang="0">
                  <a:pos x="0" y="56"/>
                </a:cxn>
                <a:cxn ang="0">
                  <a:pos x="4" y="47"/>
                </a:cxn>
                <a:cxn ang="0">
                  <a:pos x="32" y="33"/>
                </a:cxn>
                <a:cxn ang="0">
                  <a:pos x="114" y="16"/>
                </a:cxn>
                <a:cxn ang="0">
                  <a:pos x="116" y="16"/>
                </a:cxn>
                <a:cxn ang="0">
                  <a:pos x="213" y="5"/>
                </a:cxn>
                <a:cxn ang="0">
                  <a:pos x="214" y="5"/>
                </a:cxn>
                <a:cxn ang="0">
                  <a:pos x="216" y="5"/>
                </a:cxn>
                <a:cxn ang="0">
                  <a:pos x="389" y="0"/>
                </a:cxn>
                <a:cxn ang="0">
                  <a:pos x="563" y="5"/>
                </a:cxn>
                <a:cxn ang="0">
                  <a:pos x="564" y="6"/>
                </a:cxn>
                <a:cxn ang="0">
                  <a:pos x="566" y="6"/>
                </a:cxn>
                <a:cxn ang="0">
                  <a:pos x="663" y="16"/>
                </a:cxn>
                <a:cxn ang="0">
                  <a:pos x="665" y="16"/>
                </a:cxn>
                <a:cxn ang="0">
                  <a:pos x="729" y="28"/>
                </a:cxn>
                <a:cxn ang="0">
                  <a:pos x="778" y="56"/>
                </a:cxn>
                <a:cxn ang="0">
                  <a:pos x="776" y="62"/>
                </a:cxn>
                <a:cxn ang="0">
                  <a:pos x="777" y="61"/>
                </a:cxn>
                <a:cxn ang="0">
                  <a:pos x="774" y="65"/>
                </a:cxn>
                <a:cxn ang="0">
                  <a:pos x="729" y="83"/>
                </a:cxn>
                <a:cxn ang="0">
                  <a:pos x="665" y="95"/>
                </a:cxn>
                <a:cxn ang="0">
                  <a:pos x="604" y="102"/>
                </a:cxn>
                <a:cxn ang="0">
                  <a:pos x="571" y="105"/>
                </a:cxn>
                <a:cxn ang="0">
                  <a:pos x="536" y="107"/>
                </a:cxn>
                <a:cxn ang="0">
                  <a:pos x="526" y="108"/>
                </a:cxn>
                <a:cxn ang="0">
                  <a:pos x="514" y="108"/>
                </a:cxn>
                <a:cxn ang="0">
                  <a:pos x="453" y="110"/>
                </a:cxn>
                <a:cxn ang="0">
                  <a:pos x="389" y="111"/>
                </a:cxn>
                <a:cxn ang="0">
                  <a:pos x="346" y="111"/>
                </a:cxn>
                <a:cxn ang="0">
                  <a:pos x="305" y="110"/>
                </a:cxn>
                <a:cxn ang="0">
                  <a:pos x="295" y="110"/>
                </a:cxn>
                <a:cxn ang="0">
                  <a:pos x="279" y="109"/>
                </a:cxn>
                <a:cxn ang="0">
                  <a:pos x="274" y="109"/>
                </a:cxn>
                <a:cxn ang="0">
                  <a:pos x="265" y="108"/>
                </a:cxn>
                <a:cxn ang="0">
                  <a:pos x="263" y="108"/>
                </a:cxn>
                <a:cxn ang="0">
                  <a:pos x="255" y="108"/>
                </a:cxn>
                <a:cxn ang="0">
                  <a:pos x="209" y="105"/>
                </a:cxn>
                <a:cxn ang="0">
                  <a:pos x="175" y="102"/>
                </a:cxn>
                <a:cxn ang="0">
                  <a:pos x="114" y="95"/>
                </a:cxn>
                <a:cxn ang="0">
                  <a:pos x="32" y="78"/>
                </a:cxn>
                <a:cxn ang="0">
                  <a:pos x="11" y="70"/>
                </a:cxn>
                <a:cxn ang="0">
                  <a:pos x="4" y="64"/>
                </a:cxn>
                <a:cxn ang="0">
                  <a:pos x="1" y="60"/>
                </a:cxn>
              </a:cxnLst>
              <a:rect l="0" t="0" r="r" b="b"/>
              <a:pathLst>
                <a:path w="778" h="111">
                  <a:moveTo>
                    <a:pt x="1" y="60"/>
                  </a:moveTo>
                  <a:cubicBezTo>
                    <a:pt x="2" y="61"/>
                    <a:pt x="2" y="61"/>
                    <a:pt x="2" y="61"/>
                  </a:cubicBezTo>
                  <a:cubicBezTo>
                    <a:pt x="1" y="61"/>
                    <a:pt x="1" y="61"/>
                    <a:pt x="1" y="61"/>
                  </a:cubicBezTo>
                  <a:cubicBezTo>
                    <a:pt x="1" y="60"/>
                    <a:pt x="1" y="60"/>
                    <a:pt x="1" y="60"/>
                  </a:cubicBezTo>
                  <a:cubicBezTo>
                    <a:pt x="1" y="60"/>
                    <a:pt x="1" y="60"/>
                    <a:pt x="1" y="60"/>
                  </a:cubicBezTo>
                  <a:cubicBezTo>
                    <a:pt x="1" y="60"/>
                    <a:pt x="1" y="60"/>
                    <a:pt x="1" y="59"/>
                  </a:cubicBezTo>
                  <a:cubicBezTo>
                    <a:pt x="1" y="59"/>
                    <a:pt x="1" y="59"/>
                    <a:pt x="1" y="59"/>
                  </a:cubicBezTo>
                  <a:cubicBezTo>
                    <a:pt x="0" y="58"/>
                    <a:pt x="0" y="57"/>
                    <a:pt x="0" y="56"/>
                  </a:cubicBezTo>
                  <a:cubicBezTo>
                    <a:pt x="0" y="53"/>
                    <a:pt x="1" y="50"/>
                    <a:pt x="4" y="47"/>
                  </a:cubicBezTo>
                  <a:cubicBezTo>
                    <a:pt x="9" y="42"/>
                    <a:pt x="18" y="38"/>
                    <a:pt x="32" y="33"/>
                  </a:cubicBezTo>
                  <a:cubicBezTo>
                    <a:pt x="51" y="27"/>
                    <a:pt x="78" y="21"/>
                    <a:pt x="114" y="16"/>
                  </a:cubicBezTo>
                  <a:cubicBezTo>
                    <a:pt x="115" y="16"/>
                    <a:pt x="115" y="16"/>
                    <a:pt x="116" y="16"/>
                  </a:cubicBezTo>
                  <a:cubicBezTo>
                    <a:pt x="146" y="11"/>
                    <a:pt x="178" y="8"/>
                    <a:pt x="213" y="5"/>
                  </a:cubicBezTo>
                  <a:cubicBezTo>
                    <a:pt x="213" y="5"/>
                    <a:pt x="214" y="5"/>
                    <a:pt x="214" y="5"/>
                  </a:cubicBezTo>
                  <a:cubicBezTo>
                    <a:pt x="215" y="5"/>
                    <a:pt x="215" y="5"/>
                    <a:pt x="216" y="5"/>
                  </a:cubicBezTo>
                  <a:cubicBezTo>
                    <a:pt x="268" y="2"/>
                    <a:pt x="326" y="0"/>
                    <a:pt x="389" y="0"/>
                  </a:cubicBezTo>
                  <a:cubicBezTo>
                    <a:pt x="453" y="0"/>
                    <a:pt x="511" y="2"/>
                    <a:pt x="563" y="5"/>
                  </a:cubicBezTo>
                  <a:cubicBezTo>
                    <a:pt x="563" y="6"/>
                    <a:pt x="564" y="6"/>
                    <a:pt x="564" y="6"/>
                  </a:cubicBezTo>
                  <a:cubicBezTo>
                    <a:pt x="565" y="6"/>
                    <a:pt x="565" y="6"/>
                    <a:pt x="566" y="6"/>
                  </a:cubicBezTo>
                  <a:cubicBezTo>
                    <a:pt x="601" y="8"/>
                    <a:pt x="633" y="12"/>
                    <a:pt x="663" y="16"/>
                  </a:cubicBezTo>
                  <a:cubicBezTo>
                    <a:pt x="664" y="16"/>
                    <a:pt x="664" y="16"/>
                    <a:pt x="665" y="16"/>
                  </a:cubicBezTo>
                  <a:cubicBezTo>
                    <a:pt x="690" y="20"/>
                    <a:pt x="712" y="24"/>
                    <a:pt x="729" y="28"/>
                  </a:cubicBezTo>
                  <a:cubicBezTo>
                    <a:pt x="762" y="36"/>
                    <a:pt x="778" y="46"/>
                    <a:pt x="778" y="56"/>
                  </a:cubicBezTo>
                  <a:cubicBezTo>
                    <a:pt x="778" y="57"/>
                    <a:pt x="778" y="60"/>
                    <a:pt x="776" y="62"/>
                  </a:cubicBezTo>
                  <a:cubicBezTo>
                    <a:pt x="777" y="61"/>
                    <a:pt x="777" y="61"/>
                    <a:pt x="777" y="61"/>
                  </a:cubicBezTo>
                  <a:cubicBezTo>
                    <a:pt x="776" y="62"/>
                    <a:pt x="775" y="64"/>
                    <a:pt x="774" y="65"/>
                  </a:cubicBezTo>
                  <a:cubicBezTo>
                    <a:pt x="766" y="71"/>
                    <a:pt x="751" y="78"/>
                    <a:pt x="729" y="83"/>
                  </a:cubicBezTo>
                  <a:cubicBezTo>
                    <a:pt x="712" y="87"/>
                    <a:pt x="690" y="91"/>
                    <a:pt x="665" y="95"/>
                  </a:cubicBezTo>
                  <a:cubicBezTo>
                    <a:pt x="646" y="98"/>
                    <a:pt x="625" y="100"/>
                    <a:pt x="604" y="102"/>
                  </a:cubicBezTo>
                  <a:cubicBezTo>
                    <a:pt x="594" y="103"/>
                    <a:pt x="583" y="104"/>
                    <a:pt x="571" y="105"/>
                  </a:cubicBezTo>
                  <a:cubicBezTo>
                    <a:pt x="560" y="106"/>
                    <a:pt x="548" y="107"/>
                    <a:pt x="536" y="107"/>
                  </a:cubicBezTo>
                  <a:cubicBezTo>
                    <a:pt x="532" y="108"/>
                    <a:pt x="529" y="108"/>
                    <a:pt x="526" y="108"/>
                  </a:cubicBezTo>
                  <a:cubicBezTo>
                    <a:pt x="522" y="108"/>
                    <a:pt x="518" y="108"/>
                    <a:pt x="514" y="108"/>
                  </a:cubicBezTo>
                  <a:cubicBezTo>
                    <a:pt x="453" y="110"/>
                    <a:pt x="453" y="110"/>
                    <a:pt x="453" y="110"/>
                  </a:cubicBezTo>
                  <a:cubicBezTo>
                    <a:pt x="432" y="111"/>
                    <a:pt x="411" y="111"/>
                    <a:pt x="389" y="111"/>
                  </a:cubicBezTo>
                  <a:cubicBezTo>
                    <a:pt x="375" y="111"/>
                    <a:pt x="360" y="111"/>
                    <a:pt x="346" y="111"/>
                  </a:cubicBezTo>
                  <a:cubicBezTo>
                    <a:pt x="305" y="110"/>
                    <a:pt x="305" y="110"/>
                    <a:pt x="305" y="110"/>
                  </a:cubicBezTo>
                  <a:cubicBezTo>
                    <a:pt x="302" y="110"/>
                    <a:pt x="298" y="110"/>
                    <a:pt x="295" y="110"/>
                  </a:cubicBezTo>
                  <a:cubicBezTo>
                    <a:pt x="279" y="109"/>
                    <a:pt x="279" y="109"/>
                    <a:pt x="279" y="109"/>
                  </a:cubicBezTo>
                  <a:cubicBezTo>
                    <a:pt x="278" y="109"/>
                    <a:pt x="276" y="109"/>
                    <a:pt x="274" y="109"/>
                  </a:cubicBezTo>
                  <a:cubicBezTo>
                    <a:pt x="272" y="109"/>
                    <a:pt x="269" y="109"/>
                    <a:pt x="265" y="108"/>
                  </a:cubicBezTo>
                  <a:cubicBezTo>
                    <a:pt x="264" y="108"/>
                    <a:pt x="264" y="108"/>
                    <a:pt x="263" y="108"/>
                  </a:cubicBezTo>
                  <a:cubicBezTo>
                    <a:pt x="260" y="108"/>
                    <a:pt x="257" y="108"/>
                    <a:pt x="255" y="108"/>
                  </a:cubicBezTo>
                  <a:cubicBezTo>
                    <a:pt x="239" y="107"/>
                    <a:pt x="224" y="106"/>
                    <a:pt x="209" y="105"/>
                  </a:cubicBezTo>
                  <a:cubicBezTo>
                    <a:pt x="197" y="104"/>
                    <a:pt x="186" y="103"/>
                    <a:pt x="175" y="102"/>
                  </a:cubicBezTo>
                  <a:cubicBezTo>
                    <a:pt x="153" y="100"/>
                    <a:pt x="133" y="98"/>
                    <a:pt x="114" y="95"/>
                  </a:cubicBezTo>
                  <a:cubicBezTo>
                    <a:pt x="78" y="90"/>
                    <a:pt x="51" y="84"/>
                    <a:pt x="32" y="78"/>
                  </a:cubicBezTo>
                  <a:cubicBezTo>
                    <a:pt x="23" y="75"/>
                    <a:pt x="16" y="72"/>
                    <a:pt x="11" y="70"/>
                  </a:cubicBezTo>
                  <a:cubicBezTo>
                    <a:pt x="8" y="68"/>
                    <a:pt x="6" y="66"/>
                    <a:pt x="4" y="64"/>
                  </a:cubicBezTo>
                  <a:cubicBezTo>
                    <a:pt x="4" y="64"/>
                    <a:pt x="3" y="62"/>
                    <a:pt x="1" y="6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16" name="Group 81">
            <a:extLst>
              <a:ext uri="{FF2B5EF4-FFF2-40B4-BE49-F238E27FC236}">
                <a16:creationId xmlns:a16="http://schemas.microsoft.com/office/drawing/2014/main" id="{70D6E83E-B9D8-48FE-9159-8625021DAB85}"/>
              </a:ext>
            </a:extLst>
          </p:cNvPr>
          <p:cNvGrpSpPr/>
          <p:nvPr/>
        </p:nvGrpSpPr>
        <p:grpSpPr>
          <a:xfrm>
            <a:off x="3260622" y="2133943"/>
            <a:ext cx="455253" cy="217757"/>
            <a:chOff x="3376482" y="1459073"/>
            <a:chExt cx="455253" cy="221445"/>
          </a:xfrm>
        </p:grpSpPr>
        <p:cxnSp>
          <p:nvCxnSpPr>
            <p:cNvPr id="17" name="Straight Connector 16">
              <a:extLst>
                <a:ext uri="{FF2B5EF4-FFF2-40B4-BE49-F238E27FC236}">
                  <a16:creationId xmlns:a16="http://schemas.microsoft.com/office/drawing/2014/main" id="{9D56930E-8F6D-49D3-ABCB-76F56A36375E}"/>
                </a:ext>
              </a:extLst>
            </p:cNvPr>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B8D976-E2EB-4A33-A9C0-7B8ED39C53EE}"/>
                </a:ext>
              </a:extLst>
            </p:cNvPr>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B77E7DCD-A311-48DC-BE68-12A6DD2CCD12}"/>
              </a:ext>
            </a:extLst>
          </p:cNvPr>
          <p:cNvGrpSpPr/>
          <p:nvPr/>
        </p:nvGrpSpPr>
        <p:grpSpPr>
          <a:xfrm>
            <a:off x="5862196" y="2852936"/>
            <a:ext cx="1540629" cy="45719"/>
            <a:chOff x="6103020" y="2215009"/>
            <a:chExt cx="2426184" cy="68814"/>
          </a:xfrm>
        </p:grpSpPr>
        <p:cxnSp>
          <p:nvCxnSpPr>
            <p:cNvPr id="20" name="Straight Connector 19">
              <a:extLst>
                <a:ext uri="{FF2B5EF4-FFF2-40B4-BE49-F238E27FC236}">
                  <a16:creationId xmlns:a16="http://schemas.microsoft.com/office/drawing/2014/main" id="{CE55E42C-B1C2-49DE-BB08-D2B0267ED264}"/>
                </a:ext>
              </a:extLst>
            </p:cNvPr>
            <p:cNvCxnSpPr/>
            <p:nvPr/>
          </p:nvCxnSpPr>
          <p:spPr>
            <a:xfrm flipH="1">
              <a:off x="6295224" y="2215009"/>
              <a:ext cx="2233980" cy="894"/>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820E7F-007A-46D6-9C20-248B1C558670}"/>
                </a:ext>
              </a:extLst>
            </p:cNvPr>
            <p:cNvCxnSpPr/>
            <p:nvPr/>
          </p:nvCxnSpPr>
          <p:spPr>
            <a:xfrm rot="8427800">
              <a:off x="6103020" y="228382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4B9A1BD-A056-45A8-A0FD-DB71D98C1978}"/>
              </a:ext>
            </a:extLst>
          </p:cNvPr>
          <p:cNvGrpSpPr/>
          <p:nvPr/>
        </p:nvGrpSpPr>
        <p:grpSpPr>
          <a:xfrm rot="10800000">
            <a:off x="2514600" y="3833574"/>
            <a:ext cx="551743" cy="235105"/>
            <a:chOff x="5833950" y="2215009"/>
            <a:chExt cx="2695254" cy="28275"/>
          </a:xfrm>
        </p:grpSpPr>
        <p:cxnSp>
          <p:nvCxnSpPr>
            <p:cNvPr id="26" name="Straight Connector 25">
              <a:extLst>
                <a:ext uri="{FF2B5EF4-FFF2-40B4-BE49-F238E27FC236}">
                  <a16:creationId xmlns:a16="http://schemas.microsoft.com/office/drawing/2014/main" id="{4C067745-751B-421B-97D8-32272561F30A}"/>
                </a:ext>
              </a:extLst>
            </p:cNvPr>
            <p:cNvCxnSpPr/>
            <p:nvPr/>
          </p:nvCxnSpPr>
          <p:spPr>
            <a:xfrm flipH="1">
              <a:off x="6295224" y="2215009"/>
              <a:ext cx="2233980" cy="894"/>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2B14BD-3258-4E36-B1EA-2905B6264B9F}"/>
                </a:ext>
              </a:extLst>
            </p:cNvPr>
            <p:cNvCxnSpPr>
              <a:cxnSpLocks/>
            </p:cNvCxnSpPr>
            <p:nvPr/>
          </p:nvCxnSpPr>
          <p:spPr>
            <a:xfrm rot="10800000" flipV="1">
              <a:off x="5833950" y="2215903"/>
              <a:ext cx="461273" cy="27381"/>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C2C3B7AE-897D-4801-B8EE-65723B50E49E}"/>
              </a:ext>
            </a:extLst>
          </p:cNvPr>
          <p:cNvSpPr txBox="1"/>
          <p:nvPr/>
        </p:nvSpPr>
        <p:spPr>
          <a:xfrm>
            <a:off x="1133263" y="2007588"/>
            <a:ext cx="2762671" cy="607602"/>
          </a:xfrm>
          <a:prstGeom prst="rect">
            <a:avLst/>
          </a:prstGeom>
          <a:noFill/>
        </p:spPr>
        <p:txBody>
          <a:bodyPr wrap="square">
            <a:spAutoFit/>
          </a:bodyPr>
          <a:lstStyle/>
          <a:p>
            <a:pPr lvl="0" algn="ctr"/>
            <a:r>
              <a:rPr lang="en-US" dirty="0">
                <a:solidFill>
                  <a:schemeClr val="accent4"/>
                </a:solidFill>
                <a:latin typeface="Calibri" panose="020F0502020204030204" pitchFamily="34" charset="0"/>
                <a:ea typeface="Calibri" panose="020F0502020204030204" pitchFamily="34" charset="0"/>
                <a:cs typeface="Calibri" panose="020F0502020204030204" pitchFamily="34" charset="0"/>
              </a:rPr>
              <a:t>P</a:t>
            </a:r>
            <a:r>
              <a:rPr lang="en-US" sz="1800" i="0" u="none" dirty="0">
                <a:solidFill>
                  <a:schemeClr val="accent4"/>
                </a:solidFill>
                <a:latin typeface="Calibri" panose="020F0502020204030204" pitchFamily="34" charset="0"/>
                <a:ea typeface="Calibri" panose="020F0502020204030204" pitchFamily="34" charset="0"/>
                <a:cs typeface="Calibri" panose="020F0502020204030204" pitchFamily="34" charset="0"/>
              </a:rPr>
              <a:t>erformance </a:t>
            </a:r>
            <a:r>
              <a:rPr lang="fr-FR" sz="1800" dirty="0">
                <a:solidFill>
                  <a:schemeClr val="accent4"/>
                </a:solidFill>
                <a:latin typeface="Calibri" panose="020F0502020204030204" pitchFamily="34" charset="0"/>
                <a:ea typeface="Calibri" panose="020F0502020204030204" pitchFamily="34" charset="0"/>
                <a:cs typeface="Calibri" panose="020F0502020204030204" pitchFamily="34" charset="0"/>
              </a:rPr>
              <a:t>multidimensionnelle</a:t>
            </a:r>
            <a:r>
              <a:rPr lang="fr-FR" sz="1800" dirty="0">
                <a:solidFill>
                  <a:srgbClr val="336699"/>
                </a:solidFill>
                <a:latin typeface="Calibri" panose="020F0502020204030204" pitchFamily="34" charset="0"/>
                <a:ea typeface="Calibri" panose="020F0502020204030204" pitchFamily="34" charset="0"/>
                <a:cs typeface="Calibri" panose="020F0502020204030204" pitchFamily="34" charset="0"/>
              </a:rPr>
              <a:t>. </a:t>
            </a:r>
            <a:endParaRPr lang="en-US" sz="1800" i="0" u="none" dirty="0">
              <a:solidFill>
                <a:srgbClr val="336699"/>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3E79137C-E469-4711-8026-D4BA84BA55C6}"/>
              </a:ext>
            </a:extLst>
          </p:cNvPr>
          <p:cNvSpPr txBox="1"/>
          <p:nvPr/>
        </p:nvSpPr>
        <p:spPr>
          <a:xfrm>
            <a:off x="6040993" y="2853842"/>
            <a:ext cx="3009181" cy="607602"/>
          </a:xfrm>
          <a:prstGeom prst="rect">
            <a:avLst/>
          </a:prstGeom>
          <a:noFill/>
        </p:spPr>
        <p:txBody>
          <a:bodyPr wrap="square">
            <a:spAutoFit/>
          </a:bodyPr>
          <a:lstStyle/>
          <a:p>
            <a:pPr lvl="0"/>
            <a:r>
              <a:rPr lang="fr-FR" dirty="0">
                <a:solidFill>
                  <a:schemeClr val="accent3"/>
                </a:solidFill>
                <a:latin typeface="Calibri" panose="020F0502020204030204" pitchFamily="34" charset="0"/>
                <a:ea typeface="Calibri" panose="020F0502020204030204" pitchFamily="34" charset="0"/>
                <a:cs typeface="Calibri" panose="020F0502020204030204" pitchFamily="34" charset="0"/>
              </a:rPr>
              <a:t>P</a:t>
            </a:r>
            <a:r>
              <a:rPr lang="fr-FR" sz="1800" dirty="0">
                <a:solidFill>
                  <a:schemeClr val="accent3"/>
                </a:solidFill>
                <a:latin typeface="Calibri" panose="020F0502020204030204" pitchFamily="34" charset="0"/>
                <a:ea typeface="Calibri" panose="020F0502020204030204" pitchFamily="34" charset="0"/>
                <a:cs typeface="Calibri" panose="020F0502020204030204" pitchFamily="34" charset="0"/>
              </a:rPr>
              <a:t>erformance caractérisée par des critères multiples</a:t>
            </a:r>
            <a:endParaRPr lang="en-US" sz="1800" i="0" u="none" dirty="0">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8C3D8B28-9005-4702-A828-1DE134E1CC52}"/>
              </a:ext>
            </a:extLst>
          </p:cNvPr>
          <p:cNvSpPr txBox="1"/>
          <p:nvPr/>
        </p:nvSpPr>
        <p:spPr>
          <a:xfrm>
            <a:off x="456238" y="3506232"/>
            <a:ext cx="2369570" cy="607602"/>
          </a:xfrm>
          <a:prstGeom prst="rect">
            <a:avLst/>
          </a:prstGeom>
          <a:noFill/>
        </p:spPr>
        <p:txBody>
          <a:bodyPr wrap="square">
            <a:spAutoFit/>
          </a:bodyPr>
          <a:lstStyle/>
          <a:p>
            <a:r>
              <a:rPr lang="fr-FR" dirty="0">
                <a:solidFill>
                  <a:srgbClr val="E84146"/>
                </a:solidFill>
                <a:latin typeface="Calibri" panose="020F0502020204030204" pitchFamily="34" charset="0"/>
                <a:ea typeface="Calibri" panose="020F0502020204030204" pitchFamily="34" charset="0"/>
                <a:cs typeface="Calibri" panose="020F0502020204030204" pitchFamily="34" charset="0"/>
              </a:rPr>
              <a:t>P</a:t>
            </a:r>
            <a:r>
              <a:rPr lang="fr-FR" sz="1800" dirty="0">
                <a:solidFill>
                  <a:srgbClr val="E84146"/>
                </a:solidFill>
                <a:latin typeface="Calibri" panose="020F0502020204030204" pitchFamily="34" charset="0"/>
                <a:ea typeface="Calibri" panose="020F0502020204030204" pitchFamily="34" charset="0"/>
                <a:cs typeface="Calibri" panose="020F0502020204030204" pitchFamily="34" charset="0"/>
              </a:rPr>
              <a:t>erformance assurée par différents acteurs</a:t>
            </a:r>
            <a:endParaRPr lang="en-US" sz="1800" dirty="0">
              <a:solidFill>
                <a:srgbClr val="E84146"/>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01C8A6D-6614-4A29-87CF-5545ECAD82C2}"/>
              </a:ext>
            </a:extLst>
          </p:cNvPr>
          <p:cNvSpPr txBox="1"/>
          <p:nvPr/>
        </p:nvSpPr>
        <p:spPr>
          <a:xfrm>
            <a:off x="5742841" y="4793855"/>
            <a:ext cx="3401374" cy="1638141"/>
          </a:xfrm>
          <a:prstGeom prst="rect">
            <a:avLst/>
          </a:prstGeom>
          <a:noFill/>
        </p:spPr>
        <p:txBody>
          <a:bodyPr wrap="square">
            <a:spAutoFit/>
          </a:bodyPr>
          <a:lstStyle/>
          <a:p>
            <a:r>
              <a:rPr lang="fr-FR" dirty="0">
                <a:solidFill>
                  <a:schemeClr val="accent1"/>
                </a:solidFill>
                <a:latin typeface="Calibri" panose="020F0502020204030204" pitchFamily="34" charset="0"/>
                <a:ea typeface="Calibri" panose="020F0502020204030204" pitchFamily="34" charset="0"/>
                <a:cs typeface="Calibri" panose="020F0502020204030204" pitchFamily="34" charset="0"/>
              </a:rPr>
              <a:t>P</a:t>
            </a:r>
            <a:r>
              <a:rPr lang="fr-FR" sz="1800" dirty="0">
                <a:solidFill>
                  <a:schemeClr val="accent1"/>
                </a:solidFill>
                <a:latin typeface="Calibri" panose="020F0502020204030204" pitchFamily="34" charset="0"/>
                <a:ea typeface="Calibri" panose="020F0502020204030204" pitchFamily="34" charset="0"/>
                <a:cs typeface="Calibri" panose="020F0502020204030204" pitchFamily="34" charset="0"/>
              </a:rPr>
              <a:t>erformance répondant à une mission principale d’amélioration des processus:</a:t>
            </a:r>
          </a:p>
          <a:p>
            <a:pPr marL="285750" indent="-285750">
              <a:buClr>
                <a:srgbClr val="799E1A"/>
              </a:buClr>
              <a:buFont typeface="Wingdings" panose="05000000000000000000" pitchFamily="2" charset="2"/>
              <a:buChar char="ü"/>
            </a:pPr>
            <a:r>
              <a:rPr lang="fr-FR" sz="1800" dirty="0">
                <a:solidFill>
                  <a:schemeClr val="accent1"/>
                </a:solidFill>
                <a:latin typeface="Calibri" panose="020F0502020204030204" pitchFamily="34" charset="0"/>
                <a:ea typeface="Calibri" panose="020F0502020204030204" pitchFamily="34" charset="0"/>
                <a:cs typeface="Calibri" panose="020F0502020204030204" pitchFamily="34" charset="0"/>
              </a:rPr>
              <a:t>Enseignement -Apprentissage </a:t>
            </a:r>
          </a:p>
          <a:p>
            <a:pPr marL="285750" indent="-285750">
              <a:buClr>
                <a:srgbClr val="799E1A"/>
              </a:buClr>
              <a:buFont typeface="Wingdings" panose="05000000000000000000" pitchFamily="2" charset="2"/>
              <a:buChar char="ü"/>
            </a:pPr>
            <a:r>
              <a:rPr lang="fr-FR" sz="1800" dirty="0">
                <a:solidFill>
                  <a:schemeClr val="accent1"/>
                </a:solidFill>
                <a:latin typeface="Calibri" panose="020F0502020204030204" pitchFamily="34" charset="0"/>
                <a:ea typeface="Calibri" panose="020F0502020204030204" pitchFamily="34" charset="0"/>
                <a:cs typeface="Calibri" panose="020F0502020204030204" pitchFamily="34" charset="0"/>
              </a:rPr>
              <a:t>Recherche</a:t>
            </a:r>
          </a:p>
          <a:p>
            <a:pPr marL="285750" indent="-285750">
              <a:buClr>
                <a:srgbClr val="799E1A"/>
              </a:buClr>
              <a:buFont typeface="Wingdings" panose="05000000000000000000" pitchFamily="2" charset="2"/>
              <a:buChar char="ü"/>
            </a:pPr>
            <a:r>
              <a:rPr lang="fr-FR" dirty="0">
                <a:solidFill>
                  <a:schemeClr val="accent1"/>
                </a:solidFill>
                <a:latin typeface="Calibri" panose="020F0502020204030204" pitchFamily="34" charset="0"/>
                <a:ea typeface="Calibri" panose="020F0502020204030204" pitchFamily="34" charset="0"/>
                <a:cs typeface="Calibri" panose="020F0502020204030204" pitchFamily="34" charset="0"/>
              </a:rPr>
              <a:t>Responsabilité sociétale</a:t>
            </a:r>
            <a:endParaRPr lang="en-US" sz="1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36" name="组合 4">
            <a:extLst>
              <a:ext uri="{FF2B5EF4-FFF2-40B4-BE49-F238E27FC236}">
                <a16:creationId xmlns:a16="http://schemas.microsoft.com/office/drawing/2014/main" id="{78EA2805-5185-4AF7-A4B4-90D1B0080B09}"/>
              </a:ext>
            </a:extLst>
          </p:cNvPr>
          <p:cNvGrpSpPr/>
          <p:nvPr/>
        </p:nvGrpSpPr>
        <p:grpSpPr>
          <a:xfrm>
            <a:off x="6520585" y="1184915"/>
            <a:ext cx="2496231" cy="1364712"/>
            <a:chOff x="7369780" y="576387"/>
            <a:chExt cx="1774220" cy="1136214"/>
          </a:xfrm>
        </p:grpSpPr>
        <p:sp>
          <p:nvSpPr>
            <p:cNvPr id="37" name="矩形 3">
              <a:extLst>
                <a:ext uri="{FF2B5EF4-FFF2-40B4-BE49-F238E27FC236}">
                  <a16:creationId xmlns:a16="http://schemas.microsoft.com/office/drawing/2014/main" id="{61AC4EC5-907F-44B0-A65F-12BFB0ED17C5}"/>
                </a:ext>
              </a:extLst>
            </p:cNvPr>
            <p:cNvSpPr/>
            <p:nvPr/>
          </p:nvSpPr>
          <p:spPr>
            <a:xfrm>
              <a:off x="7571343" y="1155579"/>
              <a:ext cx="348289" cy="2902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38" name="矩形 13">
              <a:extLst>
                <a:ext uri="{FF2B5EF4-FFF2-40B4-BE49-F238E27FC236}">
                  <a16:creationId xmlns:a16="http://schemas.microsoft.com/office/drawing/2014/main" id="{9CC135FF-BD26-43B9-946D-72001DF4CD79}"/>
                </a:ext>
              </a:extLst>
            </p:cNvPr>
            <p:cNvSpPr/>
            <p:nvPr/>
          </p:nvSpPr>
          <p:spPr>
            <a:xfrm>
              <a:off x="7857236" y="881023"/>
              <a:ext cx="470171" cy="4701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39" name="矩形 14">
              <a:extLst>
                <a:ext uri="{FF2B5EF4-FFF2-40B4-BE49-F238E27FC236}">
                  <a16:creationId xmlns:a16="http://schemas.microsoft.com/office/drawing/2014/main" id="{2D49A3E6-F0B1-4E9C-B402-CE6644A77FC5}"/>
                </a:ext>
              </a:extLst>
            </p:cNvPr>
            <p:cNvSpPr/>
            <p:nvPr/>
          </p:nvSpPr>
          <p:spPr>
            <a:xfrm>
              <a:off x="7714415" y="576387"/>
              <a:ext cx="410434" cy="3856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40" name="矩形 15">
              <a:extLst>
                <a:ext uri="{FF2B5EF4-FFF2-40B4-BE49-F238E27FC236}">
                  <a16:creationId xmlns:a16="http://schemas.microsoft.com/office/drawing/2014/main" id="{A820F293-D416-4EB7-8D28-7C19CDD6162B}"/>
                </a:ext>
              </a:extLst>
            </p:cNvPr>
            <p:cNvSpPr/>
            <p:nvPr/>
          </p:nvSpPr>
          <p:spPr>
            <a:xfrm>
              <a:off x="7997737" y="1232095"/>
              <a:ext cx="691472" cy="4805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41" name="矩形 16">
              <a:extLst>
                <a:ext uri="{FF2B5EF4-FFF2-40B4-BE49-F238E27FC236}">
                  <a16:creationId xmlns:a16="http://schemas.microsoft.com/office/drawing/2014/main" id="{271B90A1-BF65-4987-84D3-D8B61BE18D06}"/>
                </a:ext>
              </a:extLst>
            </p:cNvPr>
            <p:cNvSpPr/>
            <p:nvPr/>
          </p:nvSpPr>
          <p:spPr>
            <a:xfrm>
              <a:off x="8487651" y="691931"/>
              <a:ext cx="656349" cy="560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42" name="矩形 17">
              <a:extLst>
                <a:ext uri="{FF2B5EF4-FFF2-40B4-BE49-F238E27FC236}">
                  <a16:creationId xmlns:a16="http://schemas.microsoft.com/office/drawing/2014/main" id="{92871B1C-ED0A-4EB7-989B-F424B2BF640D}"/>
                </a:ext>
              </a:extLst>
            </p:cNvPr>
            <p:cNvSpPr/>
            <p:nvPr/>
          </p:nvSpPr>
          <p:spPr>
            <a:xfrm>
              <a:off x="7369780" y="1083962"/>
              <a:ext cx="260084" cy="2167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pic>
        <p:nvPicPr>
          <p:cNvPr id="43" name="Graphic 1">
            <a:extLst>
              <a:ext uri="{FF2B5EF4-FFF2-40B4-BE49-F238E27FC236}">
                <a16:creationId xmlns:a16="http://schemas.microsoft.com/office/drawing/2014/main" id="{4BF9FE81-3C43-48C0-8321-7C7D9E1C8734}"/>
              </a:ext>
            </a:extLst>
          </p:cNvPr>
          <p:cNvPicPr/>
          <p:nvPr/>
        </p:nvPicPr>
        <p:blipFill rotWithShape="1">
          <a:blip r:embed="rId2">
            <a:extLst>
              <a:ext uri="{96DAC541-7B7A-43D3-8B79-37D633B846F1}">
                <asvg:svgBlip xmlns:asvg="http://schemas.microsoft.com/office/drawing/2016/SVG/main" r:embed="rId3"/>
              </a:ext>
            </a:extLst>
          </a:blip>
          <a:srcRect l="32563" t="23886" r="32983" b="14561"/>
          <a:stretch/>
        </p:blipFill>
        <p:spPr bwMode="auto">
          <a:xfrm>
            <a:off x="6957944" y="1122320"/>
            <a:ext cx="673102" cy="561480"/>
          </a:xfrm>
          <a:prstGeom prst="rect">
            <a:avLst/>
          </a:prstGeom>
          <a:ln>
            <a:noFill/>
          </a:ln>
          <a:extLst>
            <a:ext uri="{53640926-AAD7-44D8-BBD7-CCE9431645EC}">
              <a14:shadowObscured xmlns:a14="http://schemas.microsoft.com/office/drawing/2010/main"/>
            </a:ext>
          </a:extLst>
        </p:spPr>
      </p:pic>
      <p:pic>
        <p:nvPicPr>
          <p:cNvPr id="44" name="Picture 43">
            <a:extLst>
              <a:ext uri="{FF2B5EF4-FFF2-40B4-BE49-F238E27FC236}">
                <a16:creationId xmlns:a16="http://schemas.microsoft.com/office/drawing/2014/main" id="{FEB37738-BFB1-4F41-8104-54DE0458137D}"/>
              </a:ext>
            </a:extLst>
          </p:cNvPr>
          <p:cNvPicPr>
            <a:picLocks noChangeAspect="1"/>
          </p:cNvPicPr>
          <p:nvPr/>
        </p:nvPicPr>
        <p:blipFill>
          <a:blip r:embed="rId4"/>
          <a:stretch>
            <a:fillRect/>
          </a:stretch>
        </p:blipFill>
        <p:spPr>
          <a:xfrm>
            <a:off x="8231525" y="1403060"/>
            <a:ext cx="711299" cy="533986"/>
          </a:xfrm>
          <a:prstGeom prst="rect">
            <a:avLst/>
          </a:prstGeom>
        </p:spPr>
      </p:pic>
      <p:grpSp>
        <p:nvGrpSpPr>
          <p:cNvPr id="45" name="组合 7">
            <a:extLst>
              <a:ext uri="{FF2B5EF4-FFF2-40B4-BE49-F238E27FC236}">
                <a16:creationId xmlns:a16="http://schemas.microsoft.com/office/drawing/2014/main" id="{FE8CC1E7-C870-4CE4-98A9-6B6882A05C8B}"/>
              </a:ext>
            </a:extLst>
          </p:cNvPr>
          <p:cNvGrpSpPr/>
          <p:nvPr/>
        </p:nvGrpSpPr>
        <p:grpSpPr>
          <a:xfrm>
            <a:off x="7533211" y="2076373"/>
            <a:ext cx="769555" cy="348557"/>
            <a:chOff x="-148492" y="2581206"/>
            <a:chExt cx="3271249" cy="1862753"/>
          </a:xfrm>
          <a:solidFill>
            <a:schemeClr val="accent1"/>
          </a:solidFill>
        </p:grpSpPr>
        <p:cxnSp>
          <p:nvCxnSpPr>
            <p:cNvPr id="46" name="直接连接符 8">
              <a:extLst>
                <a:ext uri="{FF2B5EF4-FFF2-40B4-BE49-F238E27FC236}">
                  <a16:creationId xmlns:a16="http://schemas.microsoft.com/office/drawing/2014/main" id="{6EB52C08-E6E2-4175-8CF1-6DEC80756C6A}"/>
                </a:ext>
              </a:extLst>
            </p:cNvPr>
            <p:cNvCxnSpPr/>
            <p:nvPr/>
          </p:nvCxnSpPr>
          <p:spPr>
            <a:xfrm>
              <a:off x="-148492" y="4443958"/>
              <a:ext cx="3271249"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矩形 9">
              <a:extLst>
                <a:ext uri="{FF2B5EF4-FFF2-40B4-BE49-F238E27FC236}">
                  <a16:creationId xmlns:a16="http://schemas.microsoft.com/office/drawing/2014/main" id="{1C8341E9-FB4F-4F92-9655-C8EA60D354DE}"/>
                </a:ext>
              </a:extLst>
            </p:cNvPr>
            <p:cNvSpPr/>
            <p:nvPr/>
          </p:nvSpPr>
          <p:spPr>
            <a:xfrm>
              <a:off x="1100875" y="3147813"/>
              <a:ext cx="335087" cy="1296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
          <p:nvSpPr>
            <p:cNvPr id="48" name="矩形 10">
              <a:extLst>
                <a:ext uri="{FF2B5EF4-FFF2-40B4-BE49-F238E27FC236}">
                  <a16:creationId xmlns:a16="http://schemas.microsoft.com/office/drawing/2014/main" id="{B344CC1A-AEF5-4B18-8CFB-A96EE123ABCA}"/>
                </a:ext>
              </a:extLst>
            </p:cNvPr>
            <p:cNvSpPr/>
            <p:nvPr/>
          </p:nvSpPr>
          <p:spPr>
            <a:xfrm>
              <a:off x="1932639" y="2934474"/>
              <a:ext cx="335087" cy="1509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
          <p:nvSpPr>
            <p:cNvPr id="49" name="矩形 11">
              <a:extLst>
                <a:ext uri="{FF2B5EF4-FFF2-40B4-BE49-F238E27FC236}">
                  <a16:creationId xmlns:a16="http://schemas.microsoft.com/office/drawing/2014/main" id="{202C1F2C-A5C4-485D-B344-4D4786D3181E}"/>
                </a:ext>
              </a:extLst>
            </p:cNvPr>
            <p:cNvSpPr/>
            <p:nvPr/>
          </p:nvSpPr>
          <p:spPr>
            <a:xfrm>
              <a:off x="2764403" y="2581206"/>
              <a:ext cx="358354" cy="1862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
          <p:nvSpPr>
            <p:cNvPr id="50" name="矩形 12">
              <a:extLst>
                <a:ext uri="{FF2B5EF4-FFF2-40B4-BE49-F238E27FC236}">
                  <a16:creationId xmlns:a16="http://schemas.microsoft.com/office/drawing/2014/main" id="{A2FE8252-307F-4742-878C-3FF2A27B6CCA}"/>
                </a:ext>
              </a:extLst>
            </p:cNvPr>
            <p:cNvSpPr/>
            <p:nvPr/>
          </p:nvSpPr>
          <p:spPr>
            <a:xfrm>
              <a:off x="1516757" y="3003799"/>
              <a:ext cx="335087" cy="144016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pP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
          <p:nvSpPr>
            <p:cNvPr id="51" name="矩形 13">
              <a:extLst>
                <a:ext uri="{FF2B5EF4-FFF2-40B4-BE49-F238E27FC236}">
                  <a16:creationId xmlns:a16="http://schemas.microsoft.com/office/drawing/2014/main" id="{E3BCBD90-457E-4E53-8296-44121031F33C}"/>
                </a:ext>
              </a:extLst>
            </p:cNvPr>
            <p:cNvSpPr/>
            <p:nvPr/>
          </p:nvSpPr>
          <p:spPr>
            <a:xfrm>
              <a:off x="2348521" y="3291830"/>
              <a:ext cx="335087" cy="115212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pP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
          <p:nvSpPr>
            <p:cNvPr id="52" name="矩形 14">
              <a:extLst>
                <a:ext uri="{FF2B5EF4-FFF2-40B4-BE49-F238E27FC236}">
                  <a16:creationId xmlns:a16="http://schemas.microsoft.com/office/drawing/2014/main" id="{5BE25AED-53E8-4F90-8ADA-67D3A9A10549}"/>
                </a:ext>
              </a:extLst>
            </p:cNvPr>
            <p:cNvSpPr/>
            <p:nvPr/>
          </p:nvSpPr>
          <p:spPr>
            <a:xfrm>
              <a:off x="684993" y="3291830"/>
              <a:ext cx="335087" cy="115212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pP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
          <p:nvSpPr>
            <p:cNvPr id="53" name="矩形 15">
              <a:extLst>
                <a:ext uri="{FF2B5EF4-FFF2-40B4-BE49-F238E27FC236}">
                  <a16:creationId xmlns:a16="http://schemas.microsoft.com/office/drawing/2014/main" id="{28E997AB-92B9-4827-98EF-A8A973C4084F}"/>
                </a:ext>
              </a:extLst>
            </p:cNvPr>
            <p:cNvSpPr/>
            <p:nvPr/>
          </p:nvSpPr>
          <p:spPr>
            <a:xfrm>
              <a:off x="267390" y="3147814"/>
              <a:ext cx="335087" cy="1296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
          <p:nvSpPr>
            <p:cNvPr id="54" name="矩形 16">
              <a:extLst>
                <a:ext uri="{FF2B5EF4-FFF2-40B4-BE49-F238E27FC236}">
                  <a16:creationId xmlns:a16="http://schemas.microsoft.com/office/drawing/2014/main" id="{07510EF4-EE40-4344-A454-76B55604C61C}"/>
                </a:ext>
              </a:extLst>
            </p:cNvPr>
            <p:cNvSpPr/>
            <p:nvPr/>
          </p:nvSpPr>
          <p:spPr>
            <a:xfrm>
              <a:off x="-148492" y="3512582"/>
              <a:ext cx="335087" cy="931376"/>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7" rIns="91435" bIns="45717" numCol="1" anchor="t" anchorCtr="0" compatLnSpc="1">
              <a:prstTxWarp prst="textNoShape">
                <a:avLst/>
              </a:prstTxWarp>
            </a:bodyPr>
            <a:lstStyle/>
            <a:p>
              <a:pPr>
                <a:lnSpc>
                  <a:spcPct val="120000"/>
                </a:lnSpc>
              </a:pPr>
              <a:endParaRPr lang="zh-CN" altLang="en-US" sz="128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grpSp>
      <p:sp>
        <p:nvSpPr>
          <p:cNvPr id="55" name="任意多边形 6">
            <a:extLst>
              <a:ext uri="{FF2B5EF4-FFF2-40B4-BE49-F238E27FC236}">
                <a16:creationId xmlns:a16="http://schemas.microsoft.com/office/drawing/2014/main" id="{0C57415D-93B0-400F-97C3-6416429514D1}"/>
              </a:ext>
            </a:extLst>
          </p:cNvPr>
          <p:cNvSpPr/>
          <p:nvPr/>
        </p:nvSpPr>
        <p:spPr>
          <a:xfrm rot="21255145">
            <a:off x="7449801" y="1927938"/>
            <a:ext cx="628292" cy="246114"/>
          </a:xfrm>
          <a:custGeom>
            <a:avLst/>
            <a:gdLst>
              <a:gd name="connsiteX0" fmla="*/ 0 w 3977640"/>
              <a:gd name="connsiteY0" fmla="*/ 1333500 h 1508760"/>
              <a:gd name="connsiteX1" fmla="*/ 624840 w 3977640"/>
              <a:gd name="connsiteY1" fmla="*/ 655320 h 1508760"/>
              <a:gd name="connsiteX2" fmla="*/ 1264920 w 3977640"/>
              <a:gd name="connsiteY2" fmla="*/ 1074420 h 1508760"/>
              <a:gd name="connsiteX3" fmla="*/ 2049780 w 3977640"/>
              <a:gd name="connsiteY3" fmla="*/ 342900 h 1508760"/>
              <a:gd name="connsiteX4" fmla="*/ 2682240 w 3977640"/>
              <a:gd name="connsiteY4" fmla="*/ 982980 h 1508760"/>
              <a:gd name="connsiteX5" fmla="*/ 3406140 w 3977640"/>
              <a:gd name="connsiteY5" fmla="*/ 266700 h 1508760"/>
              <a:gd name="connsiteX6" fmla="*/ 3185160 w 3977640"/>
              <a:gd name="connsiteY6" fmla="*/ 83820 h 1508760"/>
              <a:gd name="connsiteX7" fmla="*/ 3977640 w 3977640"/>
              <a:gd name="connsiteY7" fmla="*/ 0 h 1508760"/>
              <a:gd name="connsiteX8" fmla="*/ 3909060 w 3977640"/>
              <a:gd name="connsiteY8" fmla="*/ 777240 h 1508760"/>
              <a:gd name="connsiteX9" fmla="*/ 3703320 w 3977640"/>
              <a:gd name="connsiteY9" fmla="*/ 594360 h 1508760"/>
              <a:gd name="connsiteX10" fmla="*/ 2689860 w 3977640"/>
              <a:gd name="connsiteY10" fmla="*/ 1501140 h 1508760"/>
              <a:gd name="connsiteX11" fmla="*/ 2065020 w 3977640"/>
              <a:gd name="connsiteY11" fmla="*/ 861060 h 1508760"/>
              <a:gd name="connsiteX12" fmla="*/ 1264920 w 3977640"/>
              <a:gd name="connsiteY12" fmla="*/ 1508760 h 1508760"/>
              <a:gd name="connsiteX13" fmla="*/ 655320 w 3977640"/>
              <a:gd name="connsiteY13" fmla="*/ 1059180 h 1508760"/>
              <a:gd name="connsiteX14" fmla="*/ 198120 w 3977640"/>
              <a:gd name="connsiteY14" fmla="*/ 1493520 h 1508760"/>
              <a:gd name="connsiteX15" fmla="*/ 0 w 3977640"/>
              <a:gd name="connsiteY15" fmla="*/ 133350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7640" h="1508760">
                <a:moveTo>
                  <a:pt x="0" y="1333500"/>
                </a:moveTo>
                <a:lnTo>
                  <a:pt x="624840" y="655320"/>
                </a:lnTo>
                <a:lnTo>
                  <a:pt x="1264920" y="1074420"/>
                </a:lnTo>
                <a:lnTo>
                  <a:pt x="2049780" y="342900"/>
                </a:lnTo>
                <a:lnTo>
                  <a:pt x="2682240" y="982980"/>
                </a:lnTo>
                <a:lnTo>
                  <a:pt x="3406140" y="266700"/>
                </a:lnTo>
                <a:lnTo>
                  <a:pt x="3185160" y="83820"/>
                </a:lnTo>
                <a:lnTo>
                  <a:pt x="3977640" y="0"/>
                </a:lnTo>
                <a:lnTo>
                  <a:pt x="3909060" y="777240"/>
                </a:lnTo>
                <a:lnTo>
                  <a:pt x="3703320" y="594360"/>
                </a:lnTo>
                <a:lnTo>
                  <a:pt x="2689860" y="1501140"/>
                </a:lnTo>
                <a:lnTo>
                  <a:pt x="2065020" y="861060"/>
                </a:lnTo>
                <a:lnTo>
                  <a:pt x="1264920" y="1508760"/>
                </a:lnTo>
                <a:lnTo>
                  <a:pt x="655320" y="1059180"/>
                </a:lnTo>
                <a:lnTo>
                  <a:pt x="198120" y="1493520"/>
                </a:lnTo>
                <a:lnTo>
                  <a:pt x="0" y="13335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280" dirty="0">
              <a:solidFill>
                <a:schemeClr val="bg2">
                  <a:lumMod val="50000"/>
                </a:schemeClr>
              </a:solidFill>
              <a:latin typeface="Montserrat SemiBold" panose="00000700000000000000" pitchFamily="2" charset="0"/>
              <a:ea typeface="字魂59号-创粗黑" panose="00000500000000000000" pitchFamily="2" charset="-122"/>
              <a:cs typeface="+mn-ea"/>
              <a:sym typeface="字魂59号-创粗黑" panose="00000500000000000000" pitchFamily="2" charset="-122"/>
            </a:endParaRPr>
          </a:p>
        </p:txBody>
      </p:sp>
    </p:spTree>
    <p:extLst>
      <p:ext uri="{BB962C8B-B14F-4D97-AF65-F5344CB8AC3E}">
        <p14:creationId xmlns:p14="http://schemas.microsoft.com/office/powerpoint/2010/main" val="263877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6E76-2BBD-4A3F-ABB5-B4D948E08907}"/>
              </a:ext>
            </a:extLst>
          </p:cNvPr>
          <p:cNvSpPr>
            <a:spLocks noGrp="1"/>
          </p:cNvSpPr>
          <p:nvPr>
            <p:ph type="title"/>
          </p:nvPr>
        </p:nvSpPr>
        <p:spPr>
          <a:xfrm>
            <a:off x="131762" y="44624"/>
            <a:ext cx="6960517" cy="1177925"/>
          </a:xfrm>
        </p:spPr>
        <p:txBody>
          <a:bodyPr/>
          <a:lstStyle/>
          <a:p>
            <a:r>
              <a:rPr lang="fr-FR" sz="2400" b="1" dirty="0">
                <a:latin typeface="Calibri" panose="020F0502020204030204" pitchFamily="34" charset="0"/>
                <a:ea typeface="Calibri" panose="020F0502020204030204" pitchFamily="34" charset="0"/>
                <a:cs typeface="Calibri" panose="020F0502020204030204" pitchFamily="34" charset="0"/>
              </a:rPr>
              <a:t>Mesure de la performance des universités</a:t>
            </a:r>
            <a:endParaRPr lang="fr-FR" sz="2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CEF5478-C6B6-4D6F-8F18-C76C69D53B9A}"/>
              </a:ext>
            </a:extLst>
          </p:cNvPr>
          <p:cNvSpPr>
            <a:spLocks noGrp="1"/>
          </p:cNvSpPr>
          <p:nvPr>
            <p:ph type="sldNum" idx="12"/>
          </p:nvPr>
        </p:nvSpPr>
        <p:spPr/>
        <p:txBody>
          <a:bodyPr/>
          <a:lstStyle/>
          <a:p>
            <a:pPr>
              <a:defRPr/>
            </a:pPr>
            <a:fld id="{C1DB60F1-B213-4140-9DAF-9D79D41B9B2D}" type="slidenum">
              <a:rPr lang="fr-FR" smtClean="0"/>
              <a:pPr>
                <a:defRPr/>
              </a:pPr>
              <a:t>5</a:t>
            </a:fld>
            <a:endParaRPr lang="fr-FR"/>
          </a:p>
        </p:txBody>
      </p:sp>
      <p:grpSp>
        <p:nvGrpSpPr>
          <p:cNvPr id="5" name="Group 56">
            <a:extLst>
              <a:ext uri="{FF2B5EF4-FFF2-40B4-BE49-F238E27FC236}">
                <a16:creationId xmlns:a16="http://schemas.microsoft.com/office/drawing/2014/main" id="{00EF4B0F-7655-4D1C-AFB9-B402D48E1512}"/>
              </a:ext>
            </a:extLst>
          </p:cNvPr>
          <p:cNvGrpSpPr/>
          <p:nvPr/>
        </p:nvGrpSpPr>
        <p:grpSpPr>
          <a:xfrm>
            <a:off x="3419872" y="2439552"/>
            <a:ext cx="2512925" cy="2813485"/>
            <a:chOff x="7017067" y="1397890"/>
            <a:chExt cx="4519610" cy="5060182"/>
          </a:xfrm>
        </p:grpSpPr>
        <p:grpSp>
          <p:nvGrpSpPr>
            <p:cNvPr id="6" name="Group 4">
              <a:extLst>
                <a:ext uri="{FF2B5EF4-FFF2-40B4-BE49-F238E27FC236}">
                  <a16:creationId xmlns:a16="http://schemas.microsoft.com/office/drawing/2014/main" id="{3F767D53-6057-409E-8EBB-6B26769089B4}"/>
                </a:ext>
              </a:extLst>
            </p:cNvPr>
            <p:cNvGrpSpPr>
              <a:grpSpLocks noChangeAspect="1"/>
            </p:cNvGrpSpPr>
            <p:nvPr/>
          </p:nvGrpSpPr>
          <p:grpSpPr bwMode="auto">
            <a:xfrm>
              <a:off x="7017067" y="1397890"/>
              <a:ext cx="4519610" cy="5060182"/>
              <a:chOff x="4137" y="924"/>
              <a:chExt cx="2734" cy="3061"/>
            </a:xfrm>
          </p:grpSpPr>
          <p:sp>
            <p:nvSpPr>
              <p:cNvPr id="14" name="Oval 5">
                <a:extLst>
                  <a:ext uri="{FF2B5EF4-FFF2-40B4-BE49-F238E27FC236}">
                    <a16:creationId xmlns:a16="http://schemas.microsoft.com/office/drawing/2014/main" id="{B36E1458-6D07-4CFE-8B2A-F6A26A1B8015}"/>
                  </a:ext>
                </a:extLst>
              </p:cNvPr>
              <p:cNvSpPr>
                <a:spLocks noChangeArrowheads="1"/>
              </p:cNvSpPr>
              <p:nvPr/>
            </p:nvSpPr>
            <p:spPr bwMode="auto">
              <a:xfrm>
                <a:off x="5008" y="1957"/>
                <a:ext cx="992" cy="99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5" name="Freeform 6">
                <a:extLst>
                  <a:ext uri="{FF2B5EF4-FFF2-40B4-BE49-F238E27FC236}">
                    <a16:creationId xmlns:a16="http://schemas.microsoft.com/office/drawing/2014/main" id="{0675BCB4-9DC1-4398-8D27-8946F03ADC4B}"/>
                  </a:ext>
                </a:extLst>
              </p:cNvPr>
              <p:cNvSpPr>
                <a:spLocks/>
              </p:cNvSpPr>
              <p:nvPr/>
            </p:nvSpPr>
            <p:spPr bwMode="auto">
              <a:xfrm>
                <a:off x="4798" y="1009"/>
                <a:ext cx="838" cy="1063"/>
              </a:xfrm>
              <a:custGeom>
                <a:avLst/>
                <a:gdLst>
                  <a:gd name="T0" fmla="*/ 109 w 423"/>
                  <a:gd name="T1" fmla="*/ 537 h 537"/>
                  <a:gd name="T2" fmla="*/ 249 w 423"/>
                  <a:gd name="T3" fmla="*/ 0 h 537"/>
                  <a:gd name="T4" fmla="*/ 220 w 423"/>
                  <a:gd name="T5" fmla="*/ 182 h 537"/>
                  <a:gd name="T6" fmla="*/ 420 w 423"/>
                  <a:gd name="T7" fmla="*/ 235 h 537"/>
                  <a:gd name="T8" fmla="*/ 310 w 423"/>
                  <a:gd name="T9" fmla="*/ 419 h 537"/>
                  <a:gd name="T10" fmla="*/ 109 w 423"/>
                  <a:gd name="T11" fmla="*/ 537 h 537"/>
                </a:gdLst>
                <a:ahLst/>
                <a:cxnLst>
                  <a:cxn ang="0">
                    <a:pos x="T0" y="T1"/>
                  </a:cxn>
                  <a:cxn ang="0">
                    <a:pos x="T2" y="T3"/>
                  </a:cxn>
                  <a:cxn ang="0">
                    <a:pos x="T4" y="T5"/>
                  </a:cxn>
                  <a:cxn ang="0">
                    <a:pos x="T6" y="T7"/>
                  </a:cxn>
                  <a:cxn ang="0">
                    <a:pos x="T8" y="T9"/>
                  </a:cxn>
                  <a:cxn ang="0">
                    <a:pos x="T10" y="T11"/>
                  </a:cxn>
                </a:cxnLst>
                <a:rect l="0" t="0" r="r" b="b"/>
                <a:pathLst>
                  <a:path w="423" h="537">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6" name="Freeform 7">
                <a:extLst>
                  <a:ext uri="{FF2B5EF4-FFF2-40B4-BE49-F238E27FC236}">
                    <a16:creationId xmlns:a16="http://schemas.microsoft.com/office/drawing/2014/main" id="{127F86A8-57BC-4F59-9971-DBA13DEADD75}"/>
                  </a:ext>
                </a:extLst>
              </p:cNvPr>
              <p:cNvSpPr>
                <a:spLocks/>
              </p:cNvSpPr>
              <p:nvPr/>
            </p:nvSpPr>
            <p:spPr bwMode="auto">
              <a:xfrm>
                <a:off x="5184" y="924"/>
                <a:ext cx="600" cy="600"/>
              </a:xfrm>
              <a:custGeom>
                <a:avLst/>
                <a:gdLst>
                  <a:gd name="T0" fmla="*/ 85 w 303"/>
                  <a:gd name="T1" fmla="*/ 37 h 303"/>
                  <a:gd name="T2" fmla="*/ 266 w 303"/>
                  <a:gd name="T3" fmla="*/ 85 h 303"/>
                  <a:gd name="T4" fmla="*/ 218 w 303"/>
                  <a:gd name="T5" fmla="*/ 267 h 303"/>
                  <a:gd name="T6" fmla="*/ 37 w 303"/>
                  <a:gd name="T7" fmla="*/ 218 h 303"/>
                  <a:gd name="T8" fmla="*/ 85 w 303"/>
                  <a:gd name="T9" fmla="*/ 37 h 303"/>
                </a:gdLst>
                <a:ahLst/>
                <a:cxnLst>
                  <a:cxn ang="0">
                    <a:pos x="T0" y="T1"/>
                  </a:cxn>
                  <a:cxn ang="0">
                    <a:pos x="T2" y="T3"/>
                  </a:cxn>
                  <a:cxn ang="0">
                    <a:pos x="T4" y="T5"/>
                  </a:cxn>
                  <a:cxn ang="0">
                    <a:pos x="T6" y="T7"/>
                  </a:cxn>
                  <a:cxn ang="0">
                    <a:pos x="T8" y="T9"/>
                  </a:cxn>
                </a:cxnLst>
                <a:rect l="0" t="0" r="r" b="b"/>
                <a:pathLst>
                  <a:path w="303" h="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7" name="Freeform 8">
                <a:extLst>
                  <a:ext uri="{FF2B5EF4-FFF2-40B4-BE49-F238E27FC236}">
                    <a16:creationId xmlns:a16="http://schemas.microsoft.com/office/drawing/2014/main" id="{885DB009-613A-4EE8-94CF-041D5A2B611A}"/>
                  </a:ext>
                </a:extLst>
              </p:cNvPr>
              <p:cNvSpPr>
                <a:spLocks/>
              </p:cNvSpPr>
              <p:nvPr/>
            </p:nvSpPr>
            <p:spPr bwMode="auto">
              <a:xfrm>
                <a:off x="5600" y="1342"/>
                <a:ext cx="1065" cy="740"/>
              </a:xfrm>
              <a:custGeom>
                <a:avLst/>
                <a:gdLst>
                  <a:gd name="T0" fmla="*/ 0 w 538"/>
                  <a:gd name="T1" fmla="*/ 249 h 374"/>
                  <a:gd name="T2" fmla="*/ 538 w 538"/>
                  <a:gd name="T3" fmla="*/ 108 h 374"/>
                  <a:gd name="T4" fmla="*/ 365 w 538"/>
                  <a:gd name="T5" fmla="*/ 172 h 374"/>
                  <a:gd name="T6" fmla="*/ 416 w 538"/>
                  <a:gd name="T7" fmla="*/ 372 h 374"/>
                  <a:gd name="T8" fmla="*/ 202 w 538"/>
                  <a:gd name="T9" fmla="*/ 367 h 374"/>
                  <a:gd name="T10" fmla="*/ 0 w 538"/>
                  <a:gd name="T11" fmla="*/ 249 h 374"/>
                </a:gdLst>
                <a:ahLst/>
                <a:cxnLst>
                  <a:cxn ang="0">
                    <a:pos x="T0" y="T1"/>
                  </a:cxn>
                  <a:cxn ang="0">
                    <a:pos x="T2" y="T3"/>
                  </a:cxn>
                  <a:cxn ang="0">
                    <a:pos x="T4" y="T5"/>
                  </a:cxn>
                  <a:cxn ang="0">
                    <a:pos x="T6" y="T7"/>
                  </a:cxn>
                  <a:cxn ang="0">
                    <a:pos x="T8" y="T9"/>
                  </a:cxn>
                  <a:cxn ang="0">
                    <a:pos x="T10" y="T11"/>
                  </a:cxn>
                </a:cxnLst>
                <a:rect l="0" t="0" r="r" b="b"/>
                <a:pathLst>
                  <a:path w="538" h="374">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8" name="Freeform 9">
                <a:extLst>
                  <a:ext uri="{FF2B5EF4-FFF2-40B4-BE49-F238E27FC236}">
                    <a16:creationId xmlns:a16="http://schemas.microsoft.com/office/drawing/2014/main" id="{07E12286-E608-493F-AAFD-C35BE8C70764}"/>
                  </a:ext>
                </a:extLst>
              </p:cNvPr>
              <p:cNvSpPr>
                <a:spLocks/>
              </p:cNvSpPr>
              <p:nvPr/>
            </p:nvSpPr>
            <p:spPr bwMode="auto">
              <a:xfrm>
                <a:off x="6271" y="1530"/>
                <a:ext cx="600" cy="599"/>
              </a:xfrm>
              <a:custGeom>
                <a:avLst/>
                <a:gdLst>
                  <a:gd name="T0" fmla="*/ 219 w 303"/>
                  <a:gd name="T1" fmla="*/ 37 h 303"/>
                  <a:gd name="T2" fmla="*/ 266 w 303"/>
                  <a:gd name="T3" fmla="*/ 219 h 303"/>
                  <a:gd name="T4" fmla="*/ 84 w 303"/>
                  <a:gd name="T5" fmla="*/ 265 h 303"/>
                  <a:gd name="T6" fmla="*/ 37 w 303"/>
                  <a:gd name="T7" fmla="*/ 83 h 303"/>
                  <a:gd name="T8" fmla="*/ 219 w 303"/>
                  <a:gd name="T9" fmla="*/ 37 h 303"/>
                </a:gdLst>
                <a:ahLst/>
                <a:cxnLst>
                  <a:cxn ang="0">
                    <a:pos x="T0" y="T1"/>
                  </a:cxn>
                  <a:cxn ang="0">
                    <a:pos x="T2" y="T3"/>
                  </a:cxn>
                  <a:cxn ang="0">
                    <a:pos x="T4" y="T5"/>
                  </a:cxn>
                  <a:cxn ang="0">
                    <a:pos x="T6" y="T7"/>
                  </a:cxn>
                  <a:cxn ang="0">
                    <a:pos x="T8" y="T9"/>
                  </a:cxn>
                </a:cxnLst>
                <a:rect l="0" t="0" r="r" b="b"/>
                <a:pathLst>
                  <a:path w="303" h="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9" name="Freeform 10">
                <a:extLst>
                  <a:ext uri="{FF2B5EF4-FFF2-40B4-BE49-F238E27FC236}">
                    <a16:creationId xmlns:a16="http://schemas.microsoft.com/office/drawing/2014/main" id="{EEC276D3-5F94-40D1-89F2-4A82A75668A6}"/>
                  </a:ext>
                </a:extLst>
              </p:cNvPr>
              <p:cNvSpPr>
                <a:spLocks/>
              </p:cNvSpPr>
              <p:nvPr/>
            </p:nvSpPr>
            <p:spPr bwMode="auto">
              <a:xfrm>
                <a:off x="6089" y="2222"/>
                <a:ext cx="782" cy="839"/>
              </a:xfrm>
              <a:custGeom>
                <a:avLst/>
                <a:gdLst>
                  <a:gd name="T0" fmla="*/ 0 w 395"/>
                  <a:gd name="T1" fmla="*/ 0 h 424"/>
                  <a:gd name="T2" fmla="*/ 395 w 395"/>
                  <a:gd name="T3" fmla="*/ 390 h 424"/>
                  <a:gd name="T4" fmla="*/ 252 w 395"/>
                  <a:gd name="T5" fmla="*/ 274 h 424"/>
                  <a:gd name="T6" fmla="*/ 106 w 395"/>
                  <a:gd name="T7" fmla="*/ 420 h 424"/>
                  <a:gd name="T8" fmla="*/ 1 w 395"/>
                  <a:gd name="T9" fmla="*/ 233 h 424"/>
                  <a:gd name="T10" fmla="*/ 0 w 395"/>
                  <a:gd name="T11" fmla="*/ 0 h 424"/>
                </a:gdLst>
                <a:ahLst/>
                <a:cxnLst>
                  <a:cxn ang="0">
                    <a:pos x="T0" y="T1"/>
                  </a:cxn>
                  <a:cxn ang="0">
                    <a:pos x="T2" y="T3"/>
                  </a:cxn>
                  <a:cxn ang="0">
                    <a:pos x="T4" y="T5"/>
                  </a:cxn>
                  <a:cxn ang="0">
                    <a:pos x="T6" y="T7"/>
                  </a:cxn>
                  <a:cxn ang="0">
                    <a:pos x="T8" y="T9"/>
                  </a:cxn>
                  <a:cxn ang="0">
                    <a:pos x="T10" y="T11"/>
                  </a:cxn>
                </a:cxnLst>
                <a:rect l="0" t="0" r="r" b="b"/>
                <a:pathLst>
                  <a:path w="395" h="424">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0" name="Oval 11">
                <a:extLst>
                  <a:ext uri="{FF2B5EF4-FFF2-40B4-BE49-F238E27FC236}">
                    <a16:creationId xmlns:a16="http://schemas.microsoft.com/office/drawing/2014/main" id="{409C5BEA-0571-4DE0-8850-13E3B693FF3A}"/>
                  </a:ext>
                </a:extLst>
              </p:cNvPr>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1" name="Freeform 12">
                <a:extLst>
                  <a:ext uri="{FF2B5EF4-FFF2-40B4-BE49-F238E27FC236}">
                    <a16:creationId xmlns:a16="http://schemas.microsoft.com/office/drawing/2014/main" id="{A3C8754C-3058-48AD-8E7E-6FF552B76D75}"/>
                  </a:ext>
                </a:extLst>
              </p:cNvPr>
              <p:cNvSpPr>
                <a:spLocks/>
              </p:cNvSpPr>
              <p:nvPr/>
            </p:nvSpPr>
            <p:spPr bwMode="auto">
              <a:xfrm>
                <a:off x="5372" y="2838"/>
                <a:ext cx="838" cy="1064"/>
              </a:xfrm>
              <a:custGeom>
                <a:avLst/>
                <a:gdLst>
                  <a:gd name="T0" fmla="*/ 314 w 423"/>
                  <a:gd name="T1" fmla="*/ 0 h 538"/>
                  <a:gd name="T2" fmla="*/ 174 w 423"/>
                  <a:gd name="T3" fmla="*/ 538 h 538"/>
                  <a:gd name="T4" fmla="*/ 203 w 423"/>
                  <a:gd name="T5" fmla="*/ 355 h 538"/>
                  <a:gd name="T6" fmla="*/ 3 w 423"/>
                  <a:gd name="T7" fmla="*/ 302 h 538"/>
                  <a:gd name="T8" fmla="*/ 113 w 423"/>
                  <a:gd name="T9" fmla="*/ 118 h 538"/>
                  <a:gd name="T10" fmla="*/ 314 w 423"/>
                  <a:gd name="T11" fmla="*/ 0 h 538"/>
                </a:gdLst>
                <a:ahLst/>
                <a:cxnLst>
                  <a:cxn ang="0">
                    <a:pos x="T0" y="T1"/>
                  </a:cxn>
                  <a:cxn ang="0">
                    <a:pos x="T2" y="T3"/>
                  </a:cxn>
                  <a:cxn ang="0">
                    <a:pos x="T4" y="T5"/>
                  </a:cxn>
                  <a:cxn ang="0">
                    <a:pos x="T6" y="T7"/>
                  </a:cxn>
                  <a:cxn ang="0">
                    <a:pos x="T8" y="T9"/>
                  </a:cxn>
                  <a:cxn ang="0">
                    <a:pos x="T10" y="T11"/>
                  </a:cxn>
                </a:cxnLst>
                <a:rect l="0" t="0" r="r" b="b"/>
                <a:pathLst>
                  <a:path w="423" h="538">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2" name="Freeform 13">
                <a:extLst>
                  <a:ext uri="{FF2B5EF4-FFF2-40B4-BE49-F238E27FC236}">
                    <a16:creationId xmlns:a16="http://schemas.microsoft.com/office/drawing/2014/main" id="{DA8528D6-6AB3-49D7-A8D2-ECF84258BCA0}"/>
                  </a:ext>
                </a:extLst>
              </p:cNvPr>
              <p:cNvSpPr>
                <a:spLocks/>
              </p:cNvSpPr>
              <p:nvPr/>
            </p:nvSpPr>
            <p:spPr bwMode="auto">
              <a:xfrm>
                <a:off x="5224" y="3386"/>
                <a:ext cx="600" cy="599"/>
              </a:xfrm>
              <a:custGeom>
                <a:avLst/>
                <a:gdLst>
                  <a:gd name="T0" fmla="*/ 218 w 303"/>
                  <a:gd name="T1" fmla="*/ 266 h 303"/>
                  <a:gd name="T2" fmla="*/ 37 w 303"/>
                  <a:gd name="T3" fmla="*/ 218 h 303"/>
                  <a:gd name="T4" fmla="*/ 85 w 303"/>
                  <a:gd name="T5" fmla="*/ 36 h 303"/>
                  <a:gd name="T6" fmla="*/ 266 w 303"/>
                  <a:gd name="T7" fmla="*/ 85 h 303"/>
                  <a:gd name="T8" fmla="*/ 218 w 303"/>
                  <a:gd name="T9" fmla="*/ 266 h 303"/>
                </a:gdLst>
                <a:ahLst/>
                <a:cxnLst>
                  <a:cxn ang="0">
                    <a:pos x="T0" y="T1"/>
                  </a:cxn>
                  <a:cxn ang="0">
                    <a:pos x="T2" y="T3"/>
                  </a:cxn>
                  <a:cxn ang="0">
                    <a:pos x="T4" y="T5"/>
                  </a:cxn>
                  <a:cxn ang="0">
                    <a:pos x="T6" y="T7"/>
                  </a:cxn>
                  <a:cxn ang="0">
                    <a:pos x="T8" y="T9"/>
                  </a:cxn>
                </a:cxnLst>
                <a:rect l="0" t="0" r="r" b="b"/>
                <a:pathLst>
                  <a:path w="303" h="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3" name="Freeform 14">
                <a:extLst>
                  <a:ext uri="{FF2B5EF4-FFF2-40B4-BE49-F238E27FC236}">
                    <a16:creationId xmlns:a16="http://schemas.microsoft.com/office/drawing/2014/main" id="{7F62474E-2217-4B0C-B042-F202A651CBAA}"/>
                  </a:ext>
                </a:extLst>
              </p:cNvPr>
              <p:cNvSpPr>
                <a:spLocks/>
              </p:cNvSpPr>
              <p:nvPr/>
            </p:nvSpPr>
            <p:spPr bwMode="auto">
              <a:xfrm>
                <a:off x="4343" y="2828"/>
                <a:ext cx="1065" cy="740"/>
              </a:xfrm>
              <a:custGeom>
                <a:avLst/>
                <a:gdLst>
                  <a:gd name="T0" fmla="*/ 538 w 538"/>
                  <a:gd name="T1" fmla="*/ 125 h 374"/>
                  <a:gd name="T2" fmla="*/ 0 w 538"/>
                  <a:gd name="T3" fmla="*/ 266 h 374"/>
                  <a:gd name="T4" fmla="*/ 173 w 538"/>
                  <a:gd name="T5" fmla="*/ 203 h 374"/>
                  <a:gd name="T6" fmla="*/ 122 w 538"/>
                  <a:gd name="T7" fmla="*/ 2 h 374"/>
                  <a:gd name="T8" fmla="*/ 336 w 538"/>
                  <a:gd name="T9" fmla="*/ 7 h 374"/>
                  <a:gd name="T10" fmla="*/ 538 w 538"/>
                  <a:gd name="T11" fmla="*/ 125 h 374"/>
                </a:gdLst>
                <a:ahLst/>
                <a:cxnLst>
                  <a:cxn ang="0">
                    <a:pos x="T0" y="T1"/>
                  </a:cxn>
                  <a:cxn ang="0">
                    <a:pos x="T2" y="T3"/>
                  </a:cxn>
                  <a:cxn ang="0">
                    <a:pos x="T4" y="T5"/>
                  </a:cxn>
                  <a:cxn ang="0">
                    <a:pos x="T6" y="T7"/>
                  </a:cxn>
                  <a:cxn ang="0">
                    <a:pos x="T8" y="T9"/>
                  </a:cxn>
                  <a:cxn ang="0">
                    <a:pos x="T10" y="T11"/>
                  </a:cxn>
                </a:cxnLst>
                <a:rect l="0" t="0" r="r" b="b"/>
                <a:pathLst>
                  <a:path w="538" h="374">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4" name="Freeform 15">
                <a:extLst>
                  <a:ext uri="{FF2B5EF4-FFF2-40B4-BE49-F238E27FC236}">
                    <a16:creationId xmlns:a16="http://schemas.microsoft.com/office/drawing/2014/main" id="{386411E6-CDCC-436A-A2B2-4969860C6A49}"/>
                  </a:ext>
                </a:extLst>
              </p:cNvPr>
              <p:cNvSpPr>
                <a:spLocks/>
              </p:cNvSpPr>
              <p:nvPr/>
            </p:nvSpPr>
            <p:spPr bwMode="auto">
              <a:xfrm>
                <a:off x="4137" y="2780"/>
                <a:ext cx="600" cy="602"/>
              </a:xfrm>
              <a:custGeom>
                <a:avLst/>
                <a:gdLst>
                  <a:gd name="T0" fmla="*/ 84 w 303"/>
                  <a:gd name="T1" fmla="*/ 266 h 304"/>
                  <a:gd name="T2" fmla="*/ 37 w 303"/>
                  <a:gd name="T3" fmla="*/ 84 h 304"/>
                  <a:gd name="T4" fmla="*/ 219 w 303"/>
                  <a:gd name="T5" fmla="*/ 38 h 304"/>
                  <a:gd name="T6" fmla="*/ 266 w 303"/>
                  <a:gd name="T7" fmla="*/ 220 h 304"/>
                  <a:gd name="T8" fmla="*/ 84 w 303"/>
                  <a:gd name="T9" fmla="*/ 266 h 304"/>
                </a:gdLst>
                <a:ahLst/>
                <a:cxnLst>
                  <a:cxn ang="0">
                    <a:pos x="T0" y="T1"/>
                  </a:cxn>
                  <a:cxn ang="0">
                    <a:pos x="T2" y="T3"/>
                  </a:cxn>
                  <a:cxn ang="0">
                    <a:pos x="T4" y="T5"/>
                  </a:cxn>
                  <a:cxn ang="0">
                    <a:pos x="T6" y="T7"/>
                  </a:cxn>
                  <a:cxn ang="0">
                    <a:pos x="T8" y="T9"/>
                  </a:cxn>
                </a:cxnLst>
                <a:rect l="0" t="0" r="r" b="b"/>
                <a:pathLst>
                  <a:path w="303" h="304">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5" name="Freeform 16">
                <a:extLst>
                  <a:ext uri="{FF2B5EF4-FFF2-40B4-BE49-F238E27FC236}">
                    <a16:creationId xmlns:a16="http://schemas.microsoft.com/office/drawing/2014/main" id="{E4E625DE-0131-472F-AA35-87EF198D581F}"/>
                  </a:ext>
                </a:extLst>
              </p:cNvPr>
              <p:cNvSpPr>
                <a:spLocks/>
              </p:cNvSpPr>
              <p:nvPr/>
            </p:nvSpPr>
            <p:spPr bwMode="auto">
              <a:xfrm>
                <a:off x="4137" y="1850"/>
                <a:ext cx="782" cy="837"/>
              </a:xfrm>
              <a:custGeom>
                <a:avLst/>
                <a:gdLst>
                  <a:gd name="T0" fmla="*/ 395 w 395"/>
                  <a:gd name="T1" fmla="*/ 423 h 423"/>
                  <a:gd name="T2" fmla="*/ 0 w 395"/>
                  <a:gd name="T3" fmla="*/ 33 h 423"/>
                  <a:gd name="T4" fmla="*/ 143 w 395"/>
                  <a:gd name="T5" fmla="*/ 149 h 423"/>
                  <a:gd name="T6" fmla="*/ 289 w 395"/>
                  <a:gd name="T7" fmla="*/ 3 h 423"/>
                  <a:gd name="T8" fmla="*/ 394 w 395"/>
                  <a:gd name="T9" fmla="*/ 190 h 423"/>
                  <a:gd name="T10" fmla="*/ 395 w 395"/>
                  <a:gd name="T11" fmla="*/ 423 h 423"/>
                </a:gdLst>
                <a:ahLst/>
                <a:cxnLst>
                  <a:cxn ang="0">
                    <a:pos x="T0" y="T1"/>
                  </a:cxn>
                  <a:cxn ang="0">
                    <a:pos x="T2" y="T3"/>
                  </a:cxn>
                  <a:cxn ang="0">
                    <a:pos x="T4" y="T5"/>
                  </a:cxn>
                  <a:cxn ang="0">
                    <a:pos x="T6" y="T7"/>
                  </a:cxn>
                  <a:cxn ang="0">
                    <a:pos x="T8" y="T9"/>
                  </a:cxn>
                  <a:cxn ang="0">
                    <a:pos x="T10" y="T11"/>
                  </a:cxn>
                </a:cxnLst>
                <a:rect l="0" t="0" r="r" b="b"/>
                <a:pathLst>
                  <a:path w="395" h="423">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6" name="Oval 17">
                <a:extLst>
                  <a:ext uri="{FF2B5EF4-FFF2-40B4-BE49-F238E27FC236}">
                    <a16:creationId xmlns:a16="http://schemas.microsoft.com/office/drawing/2014/main" id="{2443DB73-9204-45F8-9855-390D408D4EA7}"/>
                  </a:ext>
                </a:extLst>
              </p:cNvPr>
              <p:cNvSpPr>
                <a:spLocks noChangeArrowheads="1"/>
              </p:cNvSpPr>
              <p:nvPr/>
            </p:nvSpPr>
            <p:spPr bwMode="auto">
              <a:xfrm>
                <a:off x="4157" y="1593"/>
                <a:ext cx="526" cy="527"/>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sp>
          <p:nvSpPr>
            <p:cNvPr id="7" name="Shape 2543">
              <a:extLst>
                <a:ext uri="{FF2B5EF4-FFF2-40B4-BE49-F238E27FC236}">
                  <a16:creationId xmlns:a16="http://schemas.microsoft.com/office/drawing/2014/main" id="{57BC8DC9-0295-4755-8F5E-DE3B5757C955}"/>
                </a:ext>
              </a:extLst>
            </p:cNvPr>
            <p:cNvSpPr/>
            <p:nvPr/>
          </p:nvSpPr>
          <p:spPr>
            <a:xfrm>
              <a:off x="7277938" y="2728206"/>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9045" tIns="19045" rIns="19045" bIns="19045" anchor="ctr"/>
            <a:lstStyle/>
            <a:p>
              <a:pPr defTabSz="22852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SemiBold" panose="00000700000000000000" pitchFamily="2" charset="0"/>
                <a:ea typeface="字魂59号-创粗黑" panose="00000500000000000000" pitchFamily="2" charset="-122"/>
                <a:cs typeface="Source Sans Pro Light" charset="0"/>
                <a:sym typeface="字魂59号-创粗黑" panose="00000500000000000000" pitchFamily="2" charset="-122"/>
              </a:endParaRPr>
            </a:p>
          </p:txBody>
        </p:sp>
        <p:sp>
          <p:nvSpPr>
            <p:cNvPr id="8" name="Shape 2620">
              <a:extLst>
                <a:ext uri="{FF2B5EF4-FFF2-40B4-BE49-F238E27FC236}">
                  <a16:creationId xmlns:a16="http://schemas.microsoft.com/office/drawing/2014/main" id="{0E7653F0-F2F5-44BC-A765-B62AFE8D552B}"/>
                </a:ext>
              </a:extLst>
            </p:cNvPr>
            <p:cNvSpPr/>
            <p:nvPr/>
          </p:nvSpPr>
          <p:spPr>
            <a:xfrm>
              <a:off x="9032603" y="1667847"/>
              <a:ext cx="422427" cy="384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9045" tIns="19045" rIns="19045" bIns="19045" anchor="ctr"/>
            <a:lstStyle/>
            <a:p>
              <a:pPr defTabSz="22852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SemiBold" panose="00000700000000000000" pitchFamily="2" charset="0"/>
                <a:ea typeface="字魂59号-创粗黑" panose="00000500000000000000" pitchFamily="2" charset="-122"/>
                <a:cs typeface="Source Sans Pro Light" charset="0"/>
                <a:sym typeface="字魂59号-创粗黑" panose="00000500000000000000" pitchFamily="2" charset="-122"/>
              </a:endParaRPr>
            </a:p>
          </p:txBody>
        </p:sp>
        <p:sp>
          <p:nvSpPr>
            <p:cNvPr id="9" name="Shape 2563">
              <a:extLst>
                <a:ext uri="{FF2B5EF4-FFF2-40B4-BE49-F238E27FC236}">
                  <a16:creationId xmlns:a16="http://schemas.microsoft.com/office/drawing/2014/main" id="{73D9F854-4CDC-4467-A69A-7A117749862E}"/>
                </a:ext>
              </a:extLst>
            </p:cNvPr>
            <p:cNvSpPr/>
            <p:nvPr/>
          </p:nvSpPr>
          <p:spPr>
            <a:xfrm>
              <a:off x="10857640" y="2683572"/>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defTabSz="22852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SemiBold" panose="00000700000000000000" pitchFamily="2" charset="0"/>
                <a:ea typeface="字魂59号-创粗黑" panose="00000500000000000000" pitchFamily="2" charset="-122"/>
                <a:cs typeface="Source Sans Pro Light" charset="0"/>
                <a:sym typeface="字魂59号-创粗黑" panose="00000500000000000000" pitchFamily="2" charset="-122"/>
              </a:endParaRPr>
            </a:p>
          </p:txBody>
        </p:sp>
        <p:sp>
          <p:nvSpPr>
            <p:cNvPr id="10" name="Shape 2619">
              <a:extLst>
                <a:ext uri="{FF2B5EF4-FFF2-40B4-BE49-F238E27FC236}">
                  <a16:creationId xmlns:a16="http://schemas.microsoft.com/office/drawing/2014/main" id="{EC1F04B4-D917-4BCA-8C15-591776D71573}"/>
                </a:ext>
              </a:extLst>
            </p:cNvPr>
            <p:cNvSpPr/>
            <p:nvPr/>
          </p:nvSpPr>
          <p:spPr>
            <a:xfrm>
              <a:off x="10857640" y="4752446"/>
              <a:ext cx="422427" cy="4224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9045" tIns="19045" rIns="19045" bIns="19045" anchor="ctr"/>
            <a:lstStyle/>
            <a:p>
              <a:pPr defTabSz="22852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SemiBold" panose="00000700000000000000" pitchFamily="2" charset="0"/>
                <a:ea typeface="字魂59号-创粗黑" panose="00000500000000000000" pitchFamily="2" charset="-122"/>
                <a:cs typeface="Source Sans Pro Light" charset="0"/>
                <a:sym typeface="字魂59号-创粗黑" panose="00000500000000000000" pitchFamily="2" charset="-122"/>
              </a:endParaRPr>
            </a:p>
          </p:txBody>
        </p:sp>
        <p:sp>
          <p:nvSpPr>
            <p:cNvPr id="11" name="Shape 2570">
              <a:extLst>
                <a:ext uri="{FF2B5EF4-FFF2-40B4-BE49-F238E27FC236}">
                  <a16:creationId xmlns:a16="http://schemas.microsoft.com/office/drawing/2014/main" id="{92E778DD-C5D3-47FE-A087-E2E95EAF29C6}"/>
                </a:ext>
              </a:extLst>
            </p:cNvPr>
            <p:cNvSpPr/>
            <p:nvPr/>
          </p:nvSpPr>
          <p:spPr>
            <a:xfrm>
              <a:off x="9098728" y="5756550"/>
              <a:ext cx="422427" cy="41282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defTabSz="22852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SemiBold" panose="00000700000000000000" pitchFamily="2" charset="0"/>
                <a:ea typeface="字魂59号-创粗黑" panose="00000500000000000000" pitchFamily="2" charset="-122"/>
                <a:cs typeface="Source Sans Pro Light" charset="0"/>
                <a:sym typeface="字魂59号-创粗黑" panose="00000500000000000000" pitchFamily="2" charset="-122"/>
              </a:endParaRPr>
            </a:p>
          </p:txBody>
        </p:sp>
        <p:sp>
          <p:nvSpPr>
            <p:cNvPr id="12" name="Shape 2631">
              <a:extLst>
                <a:ext uri="{FF2B5EF4-FFF2-40B4-BE49-F238E27FC236}">
                  <a16:creationId xmlns:a16="http://schemas.microsoft.com/office/drawing/2014/main" id="{D43E50DD-52EC-4B70-B5A5-D5564B9D3AE5}"/>
                </a:ext>
              </a:extLst>
            </p:cNvPr>
            <p:cNvSpPr/>
            <p:nvPr/>
          </p:nvSpPr>
          <p:spPr>
            <a:xfrm>
              <a:off x="7301793" y="4816239"/>
              <a:ext cx="422427" cy="34562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45" tIns="19045" rIns="19045" bIns="19045" anchor="ctr"/>
            <a:lstStyle/>
            <a:p>
              <a:pPr defTabSz="22852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SemiBold" panose="00000700000000000000" pitchFamily="2" charset="0"/>
                <a:ea typeface="字魂59号-创粗黑" panose="00000500000000000000" pitchFamily="2" charset="-122"/>
                <a:cs typeface="Source Sans Pro Light" charset="0"/>
                <a:sym typeface="字魂59号-创粗黑" panose="00000500000000000000" pitchFamily="2" charset="-122"/>
              </a:endParaRPr>
            </a:p>
          </p:txBody>
        </p:sp>
        <p:sp>
          <p:nvSpPr>
            <p:cNvPr id="13" name="Shape 2540">
              <a:extLst>
                <a:ext uri="{FF2B5EF4-FFF2-40B4-BE49-F238E27FC236}">
                  <a16:creationId xmlns:a16="http://schemas.microsoft.com/office/drawing/2014/main" id="{25FD7259-5676-4AEA-ADB0-378A5FC55721}"/>
                </a:ext>
              </a:extLst>
            </p:cNvPr>
            <p:cNvSpPr/>
            <p:nvPr/>
          </p:nvSpPr>
          <p:spPr>
            <a:xfrm>
              <a:off x="8944180" y="3561394"/>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27">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Montserrat SemiBold" panose="00000700000000000000" pitchFamily="2" charset="0"/>
                <a:ea typeface="字魂59号-创粗黑" panose="00000500000000000000" pitchFamily="2" charset="-122"/>
                <a:cs typeface="Source Sans Pro Light" charset="0"/>
                <a:sym typeface="字魂59号-创粗黑" panose="00000500000000000000" pitchFamily="2" charset="-122"/>
              </a:endParaRPr>
            </a:p>
          </p:txBody>
        </p:sp>
      </p:grpSp>
      <p:sp>
        <p:nvSpPr>
          <p:cNvPr id="27" name="Rectangle: Rounded Corners 26">
            <a:extLst>
              <a:ext uri="{FF2B5EF4-FFF2-40B4-BE49-F238E27FC236}">
                <a16:creationId xmlns:a16="http://schemas.microsoft.com/office/drawing/2014/main" id="{0EC95A47-0657-42F3-9B7C-FDE0BA7D9AD0}"/>
              </a:ext>
            </a:extLst>
          </p:cNvPr>
          <p:cNvSpPr/>
          <p:nvPr/>
        </p:nvSpPr>
        <p:spPr bwMode="auto">
          <a:xfrm>
            <a:off x="6156176" y="1772816"/>
            <a:ext cx="2987824" cy="66673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r>
              <a:rPr lang="en-US"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a:t>
            </a:r>
            <a:r>
              <a:rPr lang="fr-FR"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dimension sociale </a:t>
            </a:r>
            <a:endParaRPr lang="en-US"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Rectangle: Rounded Corners 28">
            <a:extLst>
              <a:ext uri="{FF2B5EF4-FFF2-40B4-BE49-F238E27FC236}">
                <a16:creationId xmlns:a16="http://schemas.microsoft.com/office/drawing/2014/main" id="{CD4A744B-0817-4D87-BB23-2D0120D52C60}"/>
              </a:ext>
            </a:extLst>
          </p:cNvPr>
          <p:cNvSpPr/>
          <p:nvPr/>
        </p:nvSpPr>
        <p:spPr bwMode="auto">
          <a:xfrm>
            <a:off x="-18440" y="4644386"/>
            <a:ext cx="3369281" cy="66673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449263"/>
            <a:r>
              <a:rPr lang="en-US"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a:t>
            </a:r>
            <a:r>
              <a:rPr lang="fr-FR"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dimension environnementale</a:t>
            </a:r>
            <a:endParaRPr kumimoji="0" lang="en-US" sz="1800" u="none" strike="noStrike" cap="none" normalizeH="0" baseline="0" dirty="0">
              <a:ln>
                <a:noFill/>
              </a:ln>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C0100EAE-FA3B-4039-B8D7-05DC33C6DB22}"/>
              </a:ext>
            </a:extLst>
          </p:cNvPr>
          <p:cNvSpPr/>
          <p:nvPr/>
        </p:nvSpPr>
        <p:spPr bwMode="auto">
          <a:xfrm>
            <a:off x="-11531" y="3328767"/>
            <a:ext cx="2987824" cy="66673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r>
              <a:rPr lang="fr-FR"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dimension économique</a:t>
            </a:r>
            <a:endParaRPr lang="en-US"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B239FFE2-1790-4695-A6D9-526B24CF9E0F}"/>
              </a:ext>
            </a:extLst>
          </p:cNvPr>
          <p:cNvSpPr/>
          <p:nvPr/>
        </p:nvSpPr>
        <p:spPr bwMode="auto">
          <a:xfrm>
            <a:off x="-18439" y="2157016"/>
            <a:ext cx="3100068" cy="66673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r>
              <a:rPr lang="fr-FR" sz="20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dimension académique</a:t>
            </a:r>
            <a:endParaRPr lang="en-US" sz="2000" u="none"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Rectangle: Rounded Corners 31">
            <a:extLst>
              <a:ext uri="{FF2B5EF4-FFF2-40B4-BE49-F238E27FC236}">
                <a16:creationId xmlns:a16="http://schemas.microsoft.com/office/drawing/2014/main" id="{33B1344E-4329-409D-BC6B-79DFAC14CC1F}"/>
              </a:ext>
            </a:extLst>
          </p:cNvPr>
          <p:cNvSpPr/>
          <p:nvPr/>
        </p:nvSpPr>
        <p:spPr bwMode="auto">
          <a:xfrm>
            <a:off x="5988688" y="3080717"/>
            <a:ext cx="3311754" cy="66673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en-US"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a:t>
            </a:r>
            <a:r>
              <a:rPr lang="fr-FR"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dimension entrepreneuriale</a:t>
            </a:r>
          </a:p>
        </p:txBody>
      </p:sp>
      <p:sp>
        <p:nvSpPr>
          <p:cNvPr id="33" name="Rectangle: Rounded Corners 32">
            <a:extLst>
              <a:ext uri="{FF2B5EF4-FFF2-40B4-BE49-F238E27FC236}">
                <a16:creationId xmlns:a16="http://schemas.microsoft.com/office/drawing/2014/main" id="{18D24230-64D5-4A88-913E-1BBACC925CAB}"/>
              </a:ext>
            </a:extLst>
          </p:cNvPr>
          <p:cNvSpPr/>
          <p:nvPr/>
        </p:nvSpPr>
        <p:spPr bwMode="auto">
          <a:xfrm>
            <a:off x="6183568" y="4601637"/>
            <a:ext cx="2987824" cy="66673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en-US"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La dimension politique</a:t>
            </a:r>
          </a:p>
        </p:txBody>
      </p:sp>
      <p:sp>
        <p:nvSpPr>
          <p:cNvPr id="35" name="TextBox 34">
            <a:extLst>
              <a:ext uri="{FF2B5EF4-FFF2-40B4-BE49-F238E27FC236}">
                <a16:creationId xmlns:a16="http://schemas.microsoft.com/office/drawing/2014/main" id="{614DE3B7-0D60-45BB-930A-375369896255}"/>
              </a:ext>
            </a:extLst>
          </p:cNvPr>
          <p:cNvSpPr txBox="1"/>
          <p:nvPr/>
        </p:nvSpPr>
        <p:spPr>
          <a:xfrm>
            <a:off x="4499411" y="3505365"/>
            <a:ext cx="406028" cy="664797"/>
          </a:xfrm>
          <a:prstGeom prst="rect">
            <a:avLst/>
          </a:prstGeom>
          <a:noFill/>
        </p:spPr>
        <p:txBody>
          <a:bodyPr wrap="square">
            <a:spAutoFit/>
          </a:bodyPr>
          <a:lstStyle/>
          <a:p>
            <a:r>
              <a:rPr lang="fr-FR" sz="4000" b="1" dirty="0">
                <a:solidFill>
                  <a:srgbClr val="FF0000"/>
                </a:solidFill>
                <a:latin typeface="Calibri" panose="020F0502020204030204" pitchFamily="34" charset="0"/>
                <a:ea typeface="Calibri" panose="020F0502020204030204" pitchFamily="34" charset="0"/>
                <a:cs typeface="Calibri" panose="020F0502020204030204" pitchFamily="34" charset="0"/>
              </a:rPr>
              <a:t>P</a:t>
            </a:r>
            <a:endParaRPr lang="en-US" sz="4000" dirty="0"/>
          </a:p>
        </p:txBody>
      </p:sp>
    </p:spTree>
    <p:extLst>
      <p:ext uri="{BB962C8B-B14F-4D97-AF65-F5344CB8AC3E}">
        <p14:creationId xmlns:p14="http://schemas.microsoft.com/office/powerpoint/2010/main" val="391448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7780-29B9-4FB4-82BA-7C30ADC6B4BF}"/>
              </a:ext>
            </a:extLst>
          </p:cNvPr>
          <p:cNvSpPr>
            <a:spLocks noGrp="1"/>
          </p:cNvSpPr>
          <p:nvPr>
            <p:ph type="title"/>
          </p:nvPr>
        </p:nvSpPr>
        <p:spPr>
          <a:xfrm>
            <a:off x="203771" y="131477"/>
            <a:ext cx="6312445" cy="1177925"/>
          </a:xfrm>
        </p:spPr>
        <p:txBody>
          <a:bodyPr/>
          <a:lstStyle/>
          <a:p>
            <a:r>
              <a:rPr lang="fr-FR" dirty="0"/>
              <a:t>Mesure de la performance des universités</a:t>
            </a:r>
            <a:endParaRPr lang="en-US" dirty="0"/>
          </a:p>
        </p:txBody>
      </p:sp>
      <p:sp>
        <p:nvSpPr>
          <p:cNvPr id="3" name="Content Placeholder 2">
            <a:extLst>
              <a:ext uri="{FF2B5EF4-FFF2-40B4-BE49-F238E27FC236}">
                <a16:creationId xmlns:a16="http://schemas.microsoft.com/office/drawing/2014/main" id="{F74119B7-043B-4E3D-A0BC-04E5600A9269}"/>
              </a:ext>
            </a:extLst>
          </p:cNvPr>
          <p:cNvSpPr>
            <a:spLocks noGrp="1"/>
          </p:cNvSpPr>
          <p:nvPr>
            <p:ph idx="1"/>
          </p:nvPr>
        </p:nvSpPr>
        <p:spPr>
          <a:xfrm>
            <a:off x="919162" y="3573016"/>
            <a:ext cx="8224838" cy="4522787"/>
          </a:xfrm>
        </p:spPr>
        <p:txBody>
          <a:bodyPr/>
          <a:lstStyle/>
          <a:p>
            <a:pPr marL="0" marR="0" algn="just">
              <a:lnSpc>
                <a:spcPct val="150000"/>
              </a:lnSpc>
              <a:spcBef>
                <a:spcPts val="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F5AEB096-7C3B-430F-AEE0-530BB5B25F66}"/>
              </a:ext>
            </a:extLst>
          </p:cNvPr>
          <p:cNvSpPr>
            <a:spLocks noGrp="1"/>
          </p:cNvSpPr>
          <p:nvPr>
            <p:ph type="sldNum" idx="12"/>
          </p:nvPr>
        </p:nvSpPr>
        <p:spPr/>
        <p:txBody>
          <a:bodyPr/>
          <a:lstStyle/>
          <a:p>
            <a:pPr>
              <a:defRPr/>
            </a:pPr>
            <a:fld id="{C1DB60F1-B213-4140-9DAF-9D79D41B9B2D}" type="slidenum">
              <a:rPr lang="fr-FR" smtClean="0"/>
              <a:pPr>
                <a:defRPr/>
              </a:pPr>
              <a:t>6</a:t>
            </a:fld>
            <a:endParaRPr lang="fr-FR"/>
          </a:p>
        </p:txBody>
      </p:sp>
      <p:graphicFrame>
        <p:nvGraphicFramePr>
          <p:cNvPr id="5" name="Diagram 4">
            <a:extLst>
              <a:ext uri="{FF2B5EF4-FFF2-40B4-BE49-F238E27FC236}">
                <a16:creationId xmlns:a16="http://schemas.microsoft.com/office/drawing/2014/main" id="{BAB7129A-095B-410F-AE46-C5401E548D7B}"/>
              </a:ext>
            </a:extLst>
          </p:cNvPr>
          <p:cNvGraphicFramePr/>
          <p:nvPr>
            <p:extLst>
              <p:ext uri="{D42A27DB-BD31-4B8C-83A1-F6EECF244321}">
                <p14:modId xmlns:p14="http://schemas.microsoft.com/office/powerpoint/2010/main" val="619225559"/>
              </p:ext>
            </p:extLst>
          </p:nvPr>
        </p:nvGraphicFramePr>
        <p:xfrm>
          <a:off x="131762" y="1887370"/>
          <a:ext cx="6096000" cy="3269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FE234B4-590F-45AD-8261-C34078C5F82B}"/>
              </a:ext>
            </a:extLst>
          </p:cNvPr>
          <p:cNvSpPr txBox="1"/>
          <p:nvPr/>
        </p:nvSpPr>
        <p:spPr>
          <a:xfrm>
            <a:off x="330396" y="1325923"/>
            <a:ext cx="5897366" cy="458074"/>
          </a:xfrm>
          <a:prstGeom prst="rect">
            <a:avLst/>
          </a:prstGeom>
          <a:noFill/>
        </p:spPr>
        <p:txBody>
          <a:bodyPr wrap="square">
            <a:spAutoFit/>
          </a:bodyPr>
          <a:lstStyle/>
          <a:p>
            <a:pPr marL="0" marR="0" algn="just">
              <a:lnSpc>
                <a:spcPct val="150000"/>
              </a:lnSpc>
              <a:spcBef>
                <a:spcPts val="0"/>
              </a:spcBef>
              <a:spcAft>
                <a:spcPts val="0"/>
              </a:spcAft>
            </a:pPr>
            <a:r>
              <a:rPr lang="fr-FR" sz="180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L’université démontre sa performance en :</a:t>
            </a:r>
            <a:endParaRPr lang="en-US" sz="1800" dirty="0">
              <a:solidFill>
                <a:schemeClr val="accent6">
                  <a:lumMod val="75000"/>
                </a:schemeClr>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97F2BD6-3AE9-42F3-B52F-1F5F2452CD33}"/>
              </a:ext>
            </a:extLst>
          </p:cNvPr>
          <p:cNvSpPr txBox="1"/>
          <p:nvPr/>
        </p:nvSpPr>
        <p:spPr>
          <a:xfrm>
            <a:off x="6948264" y="2225279"/>
            <a:ext cx="4592548" cy="349968"/>
          </a:xfrm>
          <a:prstGeom prst="rect">
            <a:avLst/>
          </a:prstGeom>
          <a:noFill/>
        </p:spPr>
        <p:txBody>
          <a:bodyPr wrap="square">
            <a:spAutoFit/>
          </a:bodyPr>
          <a:lstStyle/>
          <a:p>
            <a:pPr algn="just"/>
            <a:r>
              <a:rPr lang="fr-FR" dirty="0">
                <a:solidFill>
                  <a:srgbClr val="3C8A94"/>
                </a:solidFill>
                <a:latin typeface="Calibri" panose="020F0502020204030204" pitchFamily="34" charset="0"/>
                <a:ea typeface="Calibri" panose="020F0502020204030204" pitchFamily="34" charset="0"/>
                <a:cs typeface="Calibri" panose="020F0502020204030204" pitchFamily="34" charset="0"/>
              </a:rPr>
              <a:t>La</a:t>
            </a:r>
          </a:p>
        </p:txBody>
      </p:sp>
      <p:sp>
        <p:nvSpPr>
          <p:cNvPr id="10" name="Oval 9">
            <a:extLst>
              <a:ext uri="{FF2B5EF4-FFF2-40B4-BE49-F238E27FC236}">
                <a16:creationId xmlns:a16="http://schemas.microsoft.com/office/drawing/2014/main" id="{D9D87F7B-8F08-4BD0-8602-EC485174DF1A}"/>
              </a:ext>
            </a:extLst>
          </p:cNvPr>
          <p:cNvSpPr/>
          <p:nvPr/>
        </p:nvSpPr>
        <p:spPr bwMode="auto">
          <a:xfrm>
            <a:off x="6516216" y="1412776"/>
            <a:ext cx="2664296" cy="2664296"/>
          </a:xfrm>
          <a:prstGeom prst="ellips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449263"/>
            <a:r>
              <a:rPr lang="fr-FR" dirty="0">
                <a:latin typeface="Calibri" panose="020F0502020204030204" pitchFamily="34" charset="0"/>
                <a:ea typeface="Calibri" panose="020F0502020204030204" pitchFamily="34" charset="0"/>
                <a:cs typeface="Calibri" panose="020F0502020204030204" pitchFamily="34" charset="0"/>
              </a:rPr>
              <a:t>La place des parties prenantes externes dans l’évaluation de la performance des établissements est très importante</a:t>
            </a:r>
            <a:endParaRPr kumimoji="0" lang="en-US" sz="1800" b="0" i="0" u="none" strike="noStrike" cap="none" normalizeH="0" baseline="0" dirty="0">
              <a:ln>
                <a:noFill/>
              </a:ln>
              <a:effectLst/>
              <a:latin typeface="Arial" charset="0"/>
            </a:endParaRPr>
          </a:p>
        </p:txBody>
      </p:sp>
      <p:pic>
        <p:nvPicPr>
          <p:cNvPr id="11" name="Picture 10">
            <a:extLst>
              <a:ext uri="{FF2B5EF4-FFF2-40B4-BE49-F238E27FC236}">
                <a16:creationId xmlns:a16="http://schemas.microsoft.com/office/drawing/2014/main" id="{0EC04483-F7B4-4C09-B929-EBAD366E0D19}"/>
              </a:ext>
            </a:extLst>
          </p:cNvPr>
          <p:cNvPicPr/>
          <p:nvPr/>
        </p:nvPicPr>
        <p:blipFill rotWithShape="1">
          <a:blip r:embed="rId7">
            <a:extLst>
              <a:ext uri="{28A0092B-C50C-407E-A947-70E740481C1C}">
                <a14:useLocalDpi xmlns:a14="http://schemas.microsoft.com/office/drawing/2010/main" val="0"/>
              </a:ext>
            </a:extLst>
          </a:blip>
          <a:srcRect t="28333" b="13704"/>
          <a:stretch/>
        </p:blipFill>
        <p:spPr bwMode="auto">
          <a:xfrm>
            <a:off x="2971949" y="5226210"/>
            <a:ext cx="6120680" cy="12797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661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6090-A3B2-4A75-A646-4F862F24635D}"/>
              </a:ext>
            </a:extLst>
          </p:cNvPr>
          <p:cNvSpPr>
            <a:spLocks noGrp="1"/>
          </p:cNvSpPr>
          <p:nvPr>
            <p:ph type="title"/>
          </p:nvPr>
        </p:nvSpPr>
        <p:spPr>
          <a:xfrm>
            <a:off x="131762" y="44624"/>
            <a:ext cx="7104533" cy="1177925"/>
          </a:xfrm>
        </p:spPr>
        <p:txBody>
          <a:bodyPr/>
          <a:lstStyle/>
          <a:p>
            <a:r>
              <a:rPr lang="fr-FR" dirty="0"/>
              <a:t>Mesure de la performance des universités du Liban</a:t>
            </a:r>
            <a:endParaRPr lang="en-US" dirty="0"/>
          </a:p>
        </p:txBody>
      </p:sp>
      <p:sp>
        <p:nvSpPr>
          <p:cNvPr id="4" name="Slide Number Placeholder 3">
            <a:extLst>
              <a:ext uri="{FF2B5EF4-FFF2-40B4-BE49-F238E27FC236}">
                <a16:creationId xmlns:a16="http://schemas.microsoft.com/office/drawing/2014/main" id="{8CE01F89-B7D5-4FF4-AB1A-2346FD535B68}"/>
              </a:ext>
            </a:extLst>
          </p:cNvPr>
          <p:cNvSpPr>
            <a:spLocks noGrp="1"/>
          </p:cNvSpPr>
          <p:nvPr>
            <p:ph type="sldNum" idx="12"/>
          </p:nvPr>
        </p:nvSpPr>
        <p:spPr/>
        <p:txBody>
          <a:bodyPr/>
          <a:lstStyle/>
          <a:p>
            <a:pPr>
              <a:defRPr/>
            </a:pPr>
            <a:fld id="{C1DB60F1-B213-4140-9DAF-9D79D41B9B2D}" type="slidenum">
              <a:rPr lang="fr-FR" smtClean="0"/>
              <a:pPr>
                <a:defRPr/>
              </a:pPr>
              <a:t>7</a:t>
            </a:fld>
            <a:endParaRPr lang="fr-FR"/>
          </a:p>
        </p:txBody>
      </p:sp>
      <p:sp>
        <p:nvSpPr>
          <p:cNvPr id="6" name="TextBox 5">
            <a:extLst>
              <a:ext uri="{FF2B5EF4-FFF2-40B4-BE49-F238E27FC236}">
                <a16:creationId xmlns:a16="http://schemas.microsoft.com/office/drawing/2014/main" id="{EB53DA37-F9DD-479E-BF85-70461FC26B66}"/>
              </a:ext>
            </a:extLst>
          </p:cNvPr>
          <p:cNvSpPr txBox="1"/>
          <p:nvPr/>
        </p:nvSpPr>
        <p:spPr>
          <a:xfrm>
            <a:off x="2255177" y="3138041"/>
            <a:ext cx="4592548" cy="607602"/>
          </a:xfrm>
          <a:prstGeom prst="rect">
            <a:avLst/>
          </a:prstGeom>
          <a:noFill/>
        </p:spPr>
        <p:txBody>
          <a:bodyPr wrap="square">
            <a:spAutoFit/>
          </a:bodyPr>
          <a:lstStyle/>
          <a:p>
            <a:pPr lvl="0" algn="ctr"/>
            <a:r>
              <a:rPr lang="fr-FR" sz="1800" b="1" i="1" dirty="0">
                <a:solidFill>
                  <a:schemeClr val="bg1"/>
                </a:solidFill>
              </a:rPr>
              <a:t>La perception de la performance des universités du Liban</a:t>
            </a:r>
            <a:endParaRPr lang="en-US" sz="1800" b="1" i="1" u="none" dirty="0">
              <a:solidFill>
                <a:srgbClr val="FFFFFF"/>
              </a:solidFill>
              <a:latin typeface="Montserrat SemiBold" panose="00000700000000000000" pitchFamily="2" charset="0"/>
            </a:endParaRPr>
          </a:p>
        </p:txBody>
      </p:sp>
      <p:grpSp>
        <p:nvGrpSpPr>
          <p:cNvPr id="7" name="Group 4">
            <a:extLst>
              <a:ext uri="{FF2B5EF4-FFF2-40B4-BE49-F238E27FC236}">
                <a16:creationId xmlns:a16="http://schemas.microsoft.com/office/drawing/2014/main" id="{59018FA8-1A4F-46D2-8B66-C2AFB19DAB3B}"/>
              </a:ext>
            </a:extLst>
          </p:cNvPr>
          <p:cNvGrpSpPr/>
          <p:nvPr/>
        </p:nvGrpSpPr>
        <p:grpSpPr>
          <a:xfrm>
            <a:off x="3018827" y="4968988"/>
            <a:ext cx="2639942" cy="1122982"/>
            <a:chOff x="5334003" y="2343151"/>
            <a:chExt cx="2892411" cy="1230379"/>
          </a:xfrm>
        </p:grpSpPr>
        <p:sp>
          <p:nvSpPr>
            <p:cNvPr id="8" name="Oval 14">
              <a:extLst>
                <a:ext uri="{FF2B5EF4-FFF2-40B4-BE49-F238E27FC236}">
                  <a16:creationId xmlns:a16="http://schemas.microsoft.com/office/drawing/2014/main" id="{B99FEA38-25A4-4120-A51E-A47B931C5BBC}"/>
                </a:ext>
              </a:extLst>
            </p:cNvPr>
            <p:cNvSpPr/>
            <p:nvPr/>
          </p:nvSpPr>
          <p:spPr>
            <a:xfrm>
              <a:off x="5334003" y="2343151"/>
              <a:ext cx="2892411" cy="1230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 name="Oval 13">
              <a:extLst>
                <a:ext uri="{FF2B5EF4-FFF2-40B4-BE49-F238E27FC236}">
                  <a16:creationId xmlns:a16="http://schemas.microsoft.com/office/drawing/2014/main" id="{B1A4B985-E30E-4DCC-A0DF-67E99534B367}"/>
                </a:ext>
              </a:extLst>
            </p:cNvPr>
            <p:cNvSpPr/>
            <p:nvPr/>
          </p:nvSpPr>
          <p:spPr>
            <a:xfrm>
              <a:off x="5693535" y="2496091"/>
              <a:ext cx="2173345" cy="924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 name="Oval 12">
              <a:extLst>
                <a:ext uri="{FF2B5EF4-FFF2-40B4-BE49-F238E27FC236}">
                  <a16:creationId xmlns:a16="http://schemas.microsoft.com/office/drawing/2014/main" id="{21A2F788-EC4F-4416-A9C8-7938247490FA}"/>
                </a:ext>
              </a:extLst>
            </p:cNvPr>
            <p:cNvSpPr/>
            <p:nvPr/>
          </p:nvSpPr>
          <p:spPr>
            <a:xfrm>
              <a:off x="5968064" y="2612871"/>
              <a:ext cx="1624284" cy="6909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1" name="Oval 10">
              <a:extLst>
                <a:ext uri="{FF2B5EF4-FFF2-40B4-BE49-F238E27FC236}">
                  <a16:creationId xmlns:a16="http://schemas.microsoft.com/office/drawing/2014/main" id="{B52B83F3-6478-4815-B6FF-77F7F3CAC518}"/>
                </a:ext>
              </a:extLst>
            </p:cNvPr>
            <p:cNvSpPr/>
            <p:nvPr/>
          </p:nvSpPr>
          <p:spPr>
            <a:xfrm>
              <a:off x="6306170" y="2742808"/>
              <a:ext cx="948070" cy="431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12" name="Group 79">
            <a:extLst>
              <a:ext uri="{FF2B5EF4-FFF2-40B4-BE49-F238E27FC236}">
                <a16:creationId xmlns:a16="http://schemas.microsoft.com/office/drawing/2014/main" id="{625DD77E-E34C-463D-8518-7BC61CE50FEB}"/>
              </a:ext>
            </a:extLst>
          </p:cNvPr>
          <p:cNvGrpSpPr/>
          <p:nvPr/>
        </p:nvGrpSpPr>
        <p:grpSpPr>
          <a:xfrm>
            <a:off x="5441801" y="3879210"/>
            <a:ext cx="2497452" cy="1508808"/>
            <a:chOff x="2622651" y="2286465"/>
            <a:chExt cx="1101722" cy="1531746"/>
          </a:xfrm>
        </p:grpSpPr>
        <p:sp>
          <p:nvSpPr>
            <p:cNvPr id="13" name="Rectangle 17">
              <a:extLst>
                <a:ext uri="{FF2B5EF4-FFF2-40B4-BE49-F238E27FC236}">
                  <a16:creationId xmlns:a16="http://schemas.microsoft.com/office/drawing/2014/main" id="{F3FAA087-E9C8-41B4-A56F-C015B8C02828}"/>
                </a:ext>
              </a:extLst>
            </p:cNvPr>
            <p:cNvSpPr/>
            <p:nvPr/>
          </p:nvSpPr>
          <p:spPr>
            <a:xfrm>
              <a:off x="2646144" y="2310520"/>
              <a:ext cx="44872" cy="15076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4" name="Freeform: Shape 20">
              <a:extLst>
                <a:ext uri="{FF2B5EF4-FFF2-40B4-BE49-F238E27FC236}">
                  <a16:creationId xmlns:a16="http://schemas.microsoft.com/office/drawing/2014/main" id="{1DC3E368-E990-4C07-9A05-3454BE9E331F}"/>
                </a:ext>
              </a:extLst>
            </p:cNvPr>
            <p:cNvSpPr/>
            <p:nvPr/>
          </p:nvSpPr>
          <p:spPr>
            <a:xfrm flipV="1">
              <a:off x="2622651" y="2286465"/>
              <a:ext cx="1101722" cy="780022"/>
            </a:xfrm>
            <a:custGeom>
              <a:avLst/>
              <a:gdLst>
                <a:gd name="connsiteX0" fmla="*/ 0 w 1403183"/>
                <a:gd name="connsiteY0" fmla="*/ 82868 h 993459"/>
                <a:gd name="connsiteX1" fmla="*/ 89060 w 1403183"/>
                <a:gd name="connsiteY1" fmla="*/ 82868 h 993459"/>
                <a:gd name="connsiteX2" fmla="*/ 0 w 1403183"/>
                <a:gd name="connsiteY2" fmla="*/ 0 h 993459"/>
                <a:gd name="connsiteX3" fmla="*/ 0 w 1403183"/>
                <a:gd name="connsiteY3" fmla="*/ 993459 h 993459"/>
                <a:gd name="connsiteX4" fmla="*/ 891540 w 1403183"/>
                <a:gd name="connsiteY4" fmla="*/ 993459 h 993459"/>
                <a:gd name="connsiteX5" fmla="*/ 1272540 w 1403183"/>
                <a:gd name="connsiteY5" fmla="*/ 993459 h 993459"/>
                <a:gd name="connsiteX6" fmla="*/ 1403183 w 1403183"/>
                <a:gd name="connsiteY6" fmla="*/ 993459 h 993459"/>
                <a:gd name="connsiteX7" fmla="*/ 1300854 w 1403183"/>
                <a:gd name="connsiteY7" fmla="*/ 82868 h 993459"/>
                <a:gd name="connsiteX8" fmla="*/ 891540 w 1403183"/>
                <a:gd name="connsiteY8" fmla="*/ 82868 h 993459"/>
                <a:gd name="connsiteX9" fmla="*/ 891540 w 1403183"/>
                <a:gd name="connsiteY9" fmla="*/ 82869 h 993459"/>
                <a:gd name="connsiteX10" fmla="*/ 0 w 1403183"/>
                <a:gd name="connsiteY10" fmla="*/ 82869 h 9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83" h="993459">
                  <a:moveTo>
                    <a:pt x="0" y="82868"/>
                  </a:moveTo>
                  <a:lnTo>
                    <a:pt x="89060" y="82868"/>
                  </a:lnTo>
                  <a:lnTo>
                    <a:pt x="0" y="0"/>
                  </a:lnTo>
                  <a:close/>
                  <a:moveTo>
                    <a:pt x="0" y="993459"/>
                  </a:moveTo>
                  <a:lnTo>
                    <a:pt x="891540" y="993459"/>
                  </a:lnTo>
                  <a:lnTo>
                    <a:pt x="1272540" y="993459"/>
                  </a:lnTo>
                  <a:lnTo>
                    <a:pt x="1403183" y="993459"/>
                  </a:lnTo>
                  <a:lnTo>
                    <a:pt x="1300854" y="82868"/>
                  </a:lnTo>
                  <a:lnTo>
                    <a:pt x="891540" y="82868"/>
                  </a:lnTo>
                  <a:lnTo>
                    <a:pt x="891540" y="82869"/>
                  </a:lnTo>
                  <a:lnTo>
                    <a:pt x="0" y="82869"/>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n w="0"/>
                <a:solidFill>
                  <a:schemeClr val="accent1"/>
                </a:solidFill>
                <a:effectLst>
                  <a:outerShdw blurRad="38100" dist="25400" dir="5400000" algn="ctr" rotWithShape="0">
                    <a:srgbClr val="6E747A">
                      <a:alpha val="43000"/>
                    </a:srgbClr>
                  </a:outerShdw>
                </a:effectLst>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15" name="Group 80">
            <a:extLst>
              <a:ext uri="{FF2B5EF4-FFF2-40B4-BE49-F238E27FC236}">
                <a16:creationId xmlns:a16="http://schemas.microsoft.com/office/drawing/2014/main" id="{F7BC1604-4D7D-4F70-9A4B-A13905DE679B}"/>
              </a:ext>
            </a:extLst>
          </p:cNvPr>
          <p:cNvGrpSpPr/>
          <p:nvPr/>
        </p:nvGrpSpPr>
        <p:grpSpPr>
          <a:xfrm>
            <a:off x="4904258" y="2745728"/>
            <a:ext cx="1932482" cy="2486404"/>
            <a:chOff x="2536577" y="1294739"/>
            <a:chExt cx="1341163" cy="2524206"/>
          </a:xfrm>
        </p:grpSpPr>
        <p:sp>
          <p:nvSpPr>
            <p:cNvPr id="16" name="Rectangle 16">
              <a:extLst>
                <a:ext uri="{FF2B5EF4-FFF2-40B4-BE49-F238E27FC236}">
                  <a16:creationId xmlns:a16="http://schemas.microsoft.com/office/drawing/2014/main" id="{8B8493AC-27F4-4773-BD89-FA5EBE33B380}"/>
                </a:ext>
              </a:extLst>
            </p:cNvPr>
            <p:cNvSpPr/>
            <p:nvPr/>
          </p:nvSpPr>
          <p:spPr>
            <a:xfrm>
              <a:off x="2536577" y="1379731"/>
              <a:ext cx="44872" cy="24392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7" name="Freeform: Shape 15">
              <a:extLst>
                <a:ext uri="{FF2B5EF4-FFF2-40B4-BE49-F238E27FC236}">
                  <a16:creationId xmlns:a16="http://schemas.microsoft.com/office/drawing/2014/main" id="{23EEBAEA-059C-4EB9-9D25-493FD0DC97F0}"/>
                </a:ext>
              </a:extLst>
            </p:cNvPr>
            <p:cNvSpPr/>
            <p:nvPr/>
          </p:nvSpPr>
          <p:spPr>
            <a:xfrm flipV="1">
              <a:off x="2577694" y="1294739"/>
              <a:ext cx="1300046" cy="780022"/>
            </a:xfrm>
            <a:custGeom>
              <a:avLst/>
              <a:gdLst>
                <a:gd name="connsiteX0" fmla="*/ 0 w 1403183"/>
                <a:gd name="connsiteY0" fmla="*/ 82868 h 993459"/>
                <a:gd name="connsiteX1" fmla="*/ 89060 w 1403183"/>
                <a:gd name="connsiteY1" fmla="*/ 82868 h 993459"/>
                <a:gd name="connsiteX2" fmla="*/ 0 w 1403183"/>
                <a:gd name="connsiteY2" fmla="*/ 0 h 993459"/>
                <a:gd name="connsiteX3" fmla="*/ 0 w 1403183"/>
                <a:gd name="connsiteY3" fmla="*/ 993459 h 993459"/>
                <a:gd name="connsiteX4" fmla="*/ 891540 w 1403183"/>
                <a:gd name="connsiteY4" fmla="*/ 993459 h 993459"/>
                <a:gd name="connsiteX5" fmla="*/ 1272540 w 1403183"/>
                <a:gd name="connsiteY5" fmla="*/ 993459 h 993459"/>
                <a:gd name="connsiteX6" fmla="*/ 1403183 w 1403183"/>
                <a:gd name="connsiteY6" fmla="*/ 993459 h 993459"/>
                <a:gd name="connsiteX7" fmla="*/ 1300854 w 1403183"/>
                <a:gd name="connsiteY7" fmla="*/ 82868 h 993459"/>
                <a:gd name="connsiteX8" fmla="*/ 891540 w 1403183"/>
                <a:gd name="connsiteY8" fmla="*/ 82868 h 993459"/>
                <a:gd name="connsiteX9" fmla="*/ 891540 w 1403183"/>
                <a:gd name="connsiteY9" fmla="*/ 82869 h 993459"/>
                <a:gd name="connsiteX10" fmla="*/ 0 w 1403183"/>
                <a:gd name="connsiteY10" fmla="*/ 82869 h 9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83" h="993459">
                  <a:moveTo>
                    <a:pt x="0" y="82868"/>
                  </a:moveTo>
                  <a:lnTo>
                    <a:pt x="89060" y="82868"/>
                  </a:lnTo>
                  <a:lnTo>
                    <a:pt x="0" y="0"/>
                  </a:lnTo>
                  <a:close/>
                  <a:moveTo>
                    <a:pt x="0" y="993459"/>
                  </a:moveTo>
                  <a:lnTo>
                    <a:pt x="891540" y="993459"/>
                  </a:lnTo>
                  <a:lnTo>
                    <a:pt x="1272540" y="993459"/>
                  </a:lnTo>
                  <a:lnTo>
                    <a:pt x="1403183" y="993459"/>
                  </a:lnTo>
                  <a:lnTo>
                    <a:pt x="1300854" y="82868"/>
                  </a:lnTo>
                  <a:lnTo>
                    <a:pt x="891540" y="82868"/>
                  </a:lnTo>
                  <a:lnTo>
                    <a:pt x="891540" y="82869"/>
                  </a:lnTo>
                  <a:lnTo>
                    <a:pt x="0" y="828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18" name="Group 77">
            <a:extLst>
              <a:ext uri="{FF2B5EF4-FFF2-40B4-BE49-F238E27FC236}">
                <a16:creationId xmlns:a16="http://schemas.microsoft.com/office/drawing/2014/main" id="{21CE5C41-E195-42F8-9E7C-F86AB83D3634}"/>
              </a:ext>
            </a:extLst>
          </p:cNvPr>
          <p:cNvGrpSpPr/>
          <p:nvPr/>
        </p:nvGrpSpPr>
        <p:grpSpPr>
          <a:xfrm>
            <a:off x="3026854" y="2659825"/>
            <a:ext cx="1337778" cy="2650418"/>
            <a:chOff x="1296829" y="1547414"/>
            <a:chExt cx="1115341" cy="2290765"/>
          </a:xfrm>
        </p:grpSpPr>
        <p:sp>
          <p:nvSpPr>
            <p:cNvPr id="19" name="Rectangle 19">
              <a:extLst>
                <a:ext uri="{FF2B5EF4-FFF2-40B4-BE49-F238E27FC236}">
                  <a16:creationId xmlns:a16="http://schemas.microsoft.com/office/drawing/2014/main" id="{ADB23474-F354-4DE5-B970-E6C5FBFE1B37}"/>
                </a:ext>
              </a:extLst>
            </p:cNvPr>
            <p:cNvSpPr/>
            <p:nvPr/>
          </p:nvSpPr>
          <p:spPr>
            <a:xfrm rot="21426202">
              <a:off x="2369093" y="1554149"/>
              <a:ext cx="43077" cy="22840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20" name="Freeform: Shape 22">
              <a:extLst>
                <a:ext uri="{FF2B5EF4-FFF2-40B4-BE49-F238E27FC236}">
                  <a16:creationId xmlns:a16="http://schemas.microsoft.com/office/drawing/2014/main" id="{E462B01C-0499-42D1-8C3D-8C7480ECC83F}"/>
                </a:ext>
              </a:extLst>
            </p:cNvPr>
            <p:cNvSpPr/>
            <p:nvPr/>
          </p:nvSpPr>
          <p:spPr>
            <a:xfrm rot="21430906" flipH="1" flipV="1">
              <a:off x="1296829" y="1547414"/>
              <a:ext cx="1101721" cy="780022"/>
            </a:xfrm>
            <a:custGeom>
              <a:avLst/>
              <a:gdLst>
                <a:gd name="connsiteX0" fmla="*/ 0 w 1403183"/>
                <a:gd name="connsiteY0" fmla="*/ 82868 h 993459"/>
                <a:gd name="connsiteX1" fmla="*/ 89060 w 1403183"/>
                <a:gd name="connsiteY1" fmla="*/ 82868 h 993459"/>
                <a:gd name="connsiteX2" fmla="*/ 0 w 1403183"/>
                <a:gd name="connsiteY2" fmla="*/ 0 h 993459"/>
                <a:gd name="connsiteX3" fmla="*/ 0 w 1403183"/>
                <a:gd name="connsiteY3" fmla="*/ 993459 h 993459"/>
                <a:gd name="connsiteX4" fmla="*/ 891540 w 1403183"/>
                <a:gd name="connsiteY4" fmla="*/ 993459 h 993459"/>
                <a:gd name="connsiteX5" fmla="*/ 1272540 w 1403183"/>
                <a:gd name="connsiteY5" fmla="*/ 993459 h 993459"/>
                <a:gd name="connsiteX6" fmla="*/ 1403183 w 1403183"/>
                <a:gd name="connsiteY6" fmla="*/ 993459 h 993459"/>
                <a:gd name="connsiteX7" fmla="*/ 1300854 w 1403183"/>
                <a:gd name="connsiteY7" fmla="*/ 82868 h 993459"/>
                <a:gd name="connsiteX8" fmla="*/ 891540 w 1403183"/>
                <a:gd name="connsiteY8" fmla="*/ 82868 h 993459"/>
                <a:gd name="connsiteX9" fmla="*/ 891540 w 1403183"/>
                <a:gd name="connsiteY9" fmla="*/ 82869 h 993459"/>
                <a:gd name="connsiteX10" fmla="*/ 0 w 1403183"/>
                <a:gd name="connsiteY10" fmla="*/ 82869 h 9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83" h="993459">
                  <a:moveTo>
                    <a:pt x="0" y="82868"/>
                  </a:moveTo>
                  <a:lnTo>
                    <a:pt x="89060" y="82868"/>
                  </a:lnTo>
                  <a:lnTo>
                    <a:pt x="0" y="0"/>
                  </a:lnTo>
                  <a:close/>
                  <a:moveTo>
                    <a:pt x="0" y="993459"/>
                  </a:moveTo>
                  <a:lnTo>
                    <a:pt x="891540" y="993459"/>
                  </a:lnTo>
                  <a:lnTo>
                    <a:pt x="1272540" y="993459"/>
                  </a:lnTo>
                  <a:lnTo>
                    <a:pt x="1403183" y="993459"/>
                  </a:lnTo>
                  <a:lnTo>
                    <a:pt x="1300854" y="82868"/>
                  </a:lnTo>
                  <a:lnTo>
                    <a:pt x="891540" y="82868"/>
                  </a:lnTo>
                  <a:lnTo>
                    <a:pt x="891540" y="82869"/>
                  </a:lnTo>
                  <a:lnTo>
                    <a:pt x="0" y="828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sp>
        <p:nvSpPr>
          <p:cNvPr id="22" name="TextBox 21">
            <a:extLst>
              <a:ext uri="{FF2B5EF4-FFF2-40B4-BE49-F238E27FC236}">
                <a16:creationId xmlns:a16="http://schemas.microsoft.com/office/drawing/2014/main" id="{1CBA4DE7-5632-45AA-8F9D-113581CC7801}"/>
              </a:ext>
            </a:extLst>
          </p:cNvPr>
          <p:cNvSpPr txBox="1"/>
          <p:nvPr/>
        </p:nvSpPr>
        <p:spPr>
          <a:xfrm>
            <a:off x="3166275" y="2772900"/>
            <a:ext cx="1224136" cy="607602"/>
          </a:xfrm>
          <a:prstGeom prst="rect">
            <a:avLst/>
          </a:prstGeom>
          <a:noFill/>
        </p:spPr>
        <p:txBody>
          <a:bodyPr wrap="square">
            <a:spAutoFit/>
          </a:bodyPr>
          <a:lstStyle/>
          <a:p>
            <a:pPr lvl="0" algn="ctr"/>
            <a:r>
              <a:rPr lang="fr-FR" b="1" dirty="0">
                <a:latin typeface="Calibri" panose="020F0502020204030204" pitchFamily="34" charset="0"/>
                <a:ea typeface="Calibri" panose="020F0502020204030204" pitchFamily="34" charset="0"/>
                <a:cs typeface="Calibri" panose="020F0502020204030204" pitchFamily="34" charset="0"/>
              </a:rPr>
              <a:t>Pas de modèle</a:t>
            </a:r>
            <a:endParaRPr lang="en-US" b="0" i="0" u="none"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6B917AED-D853-44F3-BB7F-863ABE8B54C3}"/>
              </a:ext>
            </a:extLst>
          </p:cNvPr>
          <p:cNvSpPr txBox="1"/>
          <p:nvPr/>
        </p:nvSpPr>
        <p:spPr>
          <a:xfrm>
            <a:off x="5097641" y="2936084"/>
            <a:ext cx="1727752" cy="349968"/>
          </a:xfrm>
          <a:prstGeom prst="rect">
            <a:avLst/>
          </a:prstGeom>
          <a:noFill/>
        </p:spPr>
        <p:txBody>
          <a:bodyPr wrap="square">
            <a:spAutoFit/>
          </a:bodyPr>
          <a:lstStyle/>
          <a:p>
            <a:r>
              <a:rPr lang="fr-FR" sz="1800" b="1" dirty="0">
                <a:latin typeface="Calibri" panose="020F0502020204030204" pitchFamily="34" charset="0"/>
                <a:ea typeface="Calibri" panose="020F0502020204030204" pitchFamily="34" charset="0"/>
                <a:cs typeface="Calibri" panose="020F0502020204030204" pitchFamily="34" charset="0"/>
              </a:rPr>
              <a:t>Indicateurs</a:t>
            </a:r>
            <a:r>
              <a:rPr lang="fr-FR" sz="1800" b="1" dirty="0"/>
              <a:t> </a:t>
            </a:r>
            <a:endParaRPr lang="en-US" dirty="0"/>
          </a:p>
        </p:txBody>
      </p:sp>
      <p:sp>
        <p:nvSpPr>
          <p:cNvPr id="26" name="TextBox 25">
            <a:extLst>
              <a:ext uri="{FF2B5EF4-FFF2-40B4-BE49-F238E27FC236}">
                <a16:creationId xmlns:a16="http://schemas.microsoft.com/office/drawing/2014/main" id="{5554ED97-459C-47B7-8B83-5AA82D1918E5}"/>
              </a:ext>
            </a:extLst>
          </p:cNvPr>
          <p:cNvSpPr txBox="1"/>
          <p:nvPr/>
        </p:nvSpPr>
        <p:spPr>
          <a:xfrm>
            <a:off x="5495056" y="3945793"/>
            <a:ext cx="2104080" cy="607602"/>
          </a:xfrm>
          <a:prstGeom prst="rect">
            <a:avLst/>
          </a:prstGeom>
          <a:noFill/>
        </p:spPr>
        <p:txBody>
          <a:bodyPr wrap="square">
            <a:spAutoFit/>
          </a:bodyPr>
          <a:lstStyle/>
          <a:p>
            <a:pPr marL="0" lvl="0" algn="ctr"/>
            <a:r>
              <a:rPr lang="fr-FR" sz="1800" b="1" i="0" u="none" dirty="0">
                <a:latin typeface="Calibri" panose="020F0502020204030204" pitchFamily="34" charset="0"/>
                <a:ea typeface="Calibri" panose="020F0502020204030204" pitchFamily="34" charset="0"/>
                <a:cs typeface="Calibri" panose="020F0502020204030204" pitchFamily="34" charset="0"/>
              </a:rPr>
              <a:t>Satisfaction des parties intéressées</a:t>
            </a:r>
          </a:p>
        </p:txBody>
      </p:sp>
      <p:sp>
        <p:nvSpPr>
          <p:cNvPr id="28" name="TextBox 27">
            <a:extLst>
              <a:ext uri="{FF2B5EF4-FFF2-40B4-BE49-F238E27FC236}">
                <a16:creationId xmlns:a16="http://schemas.microsoft.com/office/drawing/2014/main" id="{3F520867-7083-45D3-BC72-D139CF560D55}"/>
              </a:ext>
            </a:extLst>
          </p:cNvPr>
          <p:cNvSpPr txBox="1"/>
          <p:nvPr/>
        </p:nvSpPr>
        <p:spPr>
          <a:xfrm>
            <a:off x="214361" y="3681799"/>
            <a:ext cx="3582240" cy="11228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Aucun modèle intégrant les différentes dimensions de la performance universitaire, n’a pour l’instant été généralisé</a:t>
            </a:r>
            <a:endParaRPr lang="en-US"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8EF990FA-671E-40E2-8205-7445F319F338}"/>
              </a:ext>
            </a:extLst>
          </p:cNvPr>
          <p:cNvSpPr txBox="1"/>
          <p:nvPr/>
        </p:nvSpPr>
        <p:spPr>
          <a:xfrm>
            <a:off x="4268615" y="2002354"/>
            <a:ext cx="4499992" cy="60760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1800" dirty="0">
                <a:solidFill>
                  <a:schemeClr val="accent6"/>
                </a:solidFill>
                <a:latin typeface="Calibri" panose="020F0502020204030204" pitchFamily="34" charset="0"/>
                <a:ea typeface="Calibri" panose="020F0502020204030204" pitchFamily="34" charset="0"/>
                <a:cs typeface="Calibri" panose="020F0502020204030204" pitchFamily="34" charset="0"/>
              </a:rPr>
              <a:t>Des indicateurs développés sont intégrées dans la construction des outils d’évaluation</a:t>
            </a:r>
            <a:endPar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AF87AB0-E372-4533-A18E-F910BA3C6314}"/>
              </a:ext>
            </a:extLst>
          </p:cNvPr>
          <p:cNvSpPr txBox="1"/>
          <p:nvPr/>
        </p:nvSpPr>
        <p:spPr>
          <a:xfrm>
            <a:off x="5803505" y="5068247"/>
            <a:ext cx="3023937" cy="13805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a:solidFill>
                  <a:schemeClr val="accent6"/>
                </a:solidFill>
                <a:latin typeface="Calibri" panose="020F0502020204030204" pitchFamily="34" charset="0"/>
                <a:ea typeface="Calibri" panose="020F0502020204030204" pitchFamily="34" charset="0"/>
                <a:cs typeface="Calibri" panose="020F0502020204030204" pitchFamily="34" charset="0"/>
              </a:rPr>
              <a:t>Un modèle global de performance doit faire une place particulière aux parties prenantes et à la satisfaction des usagers</a:t>
            </a:r>
            <a:endParaRPr lang="fr-FR" sz="1600" dirty="0">
              <a:solidFill>
                <a:schemeClr val="accent6"/>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51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E81D-A358-4101-909A-07746E4FB57D}"/>
              </a:ext>
            </a:extLst>
          </p:cNvPr>
          <p:cNvSpPr>
            <a:spLocks noGrp="1"/>
          </p:cNvSpPr>
          <p:nvPr>
            <p:ph type="title"/>
          </p:nvPr>
        </p:nvSpPr>
        <p:spPr>
          <a:xfrm>
            <a:off x="131762" y="44624"/>
            <a:ext cx="6816501" cy="1177925"/>
          </a:xfrm>
        </p:spPr>
        <p:txBody>
          <a:bodyPr/>
          <a:lstStyle/>
          <a:p>
            <a:r>
              <a:rPr lang="fr-FR" sz="2400" b="1" i="1" dirty="0">
                <a:solidFill>
                  <a:srgbClr val="FFFFFF"/>
                </a:solidFill>
                <a:latin typeface="Calibri" panose="020F0502020204030204" pitchFamily="34" charset="0"/>
                <a:ea typeface="Calibri" panose="020F0502020204030204" pitchFamily="34" charset="0"/>
                <a:cs typeface="Calibri" panose="020F0502020204030204" pitchFamily="34" charset="0"/>
              </a:rPr>
              <a:t>Etude</a:t>
            </a: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ABB8707-EDE7-4619-9E34-9C65EE6BB7CA}"/>
              </a:ext>
            </a:extLst>
          </p:cNvPr>
          <p:cNvSpPr>
            <a:spLocks noGrp="1"/>
          </p:cNvSpPr>
          <p:nvPr>
            <p:ph type="sldNum" idx="12"/>
          </p:nvPr>
        </p:nvSpPr>
        <p:spPr/>
        <p:txBody>
          <a:bodyPr/>
          <a:lstStyle/>
          <a:p>
            <a:pPr>
              <a:defRPr/>
            </a:pPr>
            <a:fld id="{C1DB60F1-B213-4140-9DAF-9D79D41B9B2D}" type="slidenum">
              <a:rPr lang="fr-FR" smtClean="0"/>
              <a:pPr>
                <a:defRPr/>
              </a:pPr>
              <a:t>8</a:t>
            </a:fld>
            <a:endParaRPr lang="fr-FR"/>
          </a:p>
        </p:txBody>
      </p:sp>
      <p:grpSp>
        <p:nvGrpSpPr>
          <p:cNvPr id="55" name="组合 6">
            <a:extLst>
              <a:ext uri="{FF2B5EF4-FFF2-40B4-BE49-F238E27FC236}">
                <a16:creationId xmlns:a16="http://schemas.microsoft.com/office/drawing/2014/main" id="{2C115483-ABAF-42D3-8CDE-C1F0FF87CF19}"/>
              </a:ext>
            </a:extLst>
          </p:cNvPr>
          <p:cNvGrpSpPr/>
          <p:nvPr/>
        </p:nvGrpSpPr>
        <p:grpSpPr>
          <a:xfrm>
            <a:off x="1691680" y="2132856"/>
            <a:ext cx="3588865" cy="3399026"/>
            <a:chOff x="2231299" y="1430045"/>
            <a:chExt cx="4785150" cy="4532034"/>
          </a:xfrm>
        </p:grpSpPr>
        <p:sp>
          <p:nvSpPr>
            <p:cNvPr id="56" name="同侧圆角矩形 88">
              <a:extLst>
                <a:ext uri="{FF2B5EF4-FFF2-40B4-BE49-F238E27FC236}">
                  <a16:creationId xmlns:a16="http://schemas.microsoft.com/office/drawing/2014/main" id="{09D5D1D9-576C-4437-8F99-9D339E3E1E88}"/>
                </a:ext>
              </a:extLst>
            </p:cNvPr>
            <p:cNvSpPr/>
            <p:nvPr/>
          </p:nvSpPr>
          <p:spPr>
            <a:xfrm rot="5400000" flipH="1">
              <a:off x="6045950" y="1986691"/>
              <a:ext cx="724485" cy="1216512"/>
            </a:xfrm>
            <a:prstGeom prst="round2SameRect">
              <a:avLst/>
            </a:prstGeom>
            <a:solidFill>
              <a:schemeClr val="accent1"/>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57" name="同侧圆角矩形 54">
              <a:extLst>
                <a:ext uri="{FF2B5EF4-FFF2-40B4-BE49-F238E27FC236}">
                  <a16:creationId xmlns:a16="http://schemas.microsoft.com/office/drawing/2014/main" id="{0831494F-D1E5-42B6-AA24-7C8D89BC17FD}"/>
                </a:ext>
              </a:extLst>
            </p:cNvPr>
            <p:cNvSpPr/>
            <p:nvPr/>
          </p:nvSpPr>
          <p:spPr>
            <a:xfrm rot="5400000" flipH="1">
              <a:off x="6045950" y="3179858"/>
              <a:ext cx="724486" cy="1216512"/>
            </a:xfrm>
            <a:prstGeom prst="round2SameRect">
              <a:avLst/>
            </a:prstGeom>
            <a:solidFill>
              <a:schemeClr val="accent2"/>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58" name="同侧圆角矩形 90">
              <a:extLst>
                <a:ext uri="{FF2B5EF4-FFF2-40B4-BE49-F238E27FC236}">
                  <a16:creationId xmlns:a16="http://schemas.microsoft.com/office/drawing/2014/main" id="{CDDBE1C1-2B34-419E-A257-781F237AF6EC}"/>
                </a:ext>
              </a:extLst>
            </p:cNvPr>
            <p:cNvSpPr/>
            <p:nvPr/>
          </p:nvSpPr>
          <p:spPr>
            <a:xfrm rot="5400000" flipH="1">
              <a:off x="6045950" y="4428766"/>
              <a:ext cx="724486" cy="1216512"/>
            </a:xfrm>
            <a:prstGeom prst="round2SameRect">
              <a:avLst/>
            </a:prstGeom>
            <a:solidFill>
              <a:schemeClr val="accent1"/>
            </a:solidFill>
            <a:ln>
              <a:noFill/>
            </a:ln>
            <a:effectLst>
              <a:outerShdw blurRad="25400" dist="12700" dir="2700000" algn="tl" rotWithShape="0">
                <a:schemeClr val="accent5">
                  <a:lumMod val="50000"/>
                  <a:alpha val="40000"/>
                </a:scheme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59" name="圆角矩形 2">
              <a:extLst>
                <a:ext uri="{FF2B5EF4-FFF2-40B4-BE49-F238E27FC236}">
                  <a16:creationId xmlns:a16="http://schemas.microsoft.com/office/drawing/2014/main" id="{8082F33B-C0DC-462D-8B1C-960524ADF605}"/>
                </a:ext>
              </a:extLst>
            </p:cNvPr>
            <p:cNvSpPr/>
            <p:nvPr/>
          </p:nvSpPr>
          <p:spPr>
            <a:xfrm>
              <a:off x="2644228" y="1611722"/>
              <a:ext cx="3155393" cy="4350357"/>
            </a:xfrm>
            <a:prstGeom prst="roundRect">
              <a:avLst>
                <a:gd name="adj" fmla="val 5421"/>
              </a:avLst>
            </a:prstGeom>
            <a:solidFill>
              <a:schemeClr val="accent1"/>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0" name="圆角矩形 17">
              <a:extLst>
                <a:ext uri="{FF2B5EF4-FFF2-40B4-BE49-F238E27FC236}">
                  <a16:creationId xmlns:a16="http://schemas.microsoft.com/office/drawing/2014/main" id="{B5D828B6-37A4-4B3F-8052-B136D62880E8}"/>
                </a:ext>
              </a:extLst>
            </p:cNvPr>
            <p:cNvSpPr/>
            <p:nvPr/>
          </p:nvSpPr>
          <p:spPr>
            <a:xfrm>
              <a:off x="2855858" y="1824917"/>
              <a:ext cx="2826432" cy="3896815"/>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Montserrat SemiBold" panose="00000700000000000000" pitchFamily="2" charset="0"/>
                  <a:ea typeface="字魂59号-创粗黑" panose="00000500000000000000" pitchFamily="2" charset="-122"/>
                  <a:sym typeface="字魂59号-创粗黑" panose="00000500000000000000" pitchFamily="2" charset="-122"/>
                </a:rPr>
                <a:t>ana</a:t>
              </a:r>
              <a:endParaRPr lang="zh-CN" altLang="en-US" sz="2800" dirty="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nvGrpSpPr>
            <p:cNvPr id="61" name="组合 104">
              <a:extLst>
                <a:ext uri="{FF2B5EF4-FFF2-40B4-BE49-F238E27FC236}">
                  <a16:creationId xmlns:a16="http://schemas.microsoft.com/office/drawing/2014/main" id="{2D1BF9AF-DA54-4B33-A57E-6AC956DDE4AD}"/>
                </a:ext>
              </a:extLst>
            </p:cNvPr>
            <p:cNvGrpSpPr/>
            <p:nvPr/>
          </p:nvGrpSpPr>
          <p:grpSpPr>
            <a:xfrm>
              <a:off x="3090616" y="1430045"/>
              <a:ext cx="2262617" cy="599736"/>
              <a:chOff x="3734206" y="1430045"/>
              <a:chExt cx="2262617" cy="599736"/>
            </a:xfrm>
          </p:grpSpPr>
          <p:grpSp>
            <p:nvGrpSpPr>
              <p:cNvPr id="82" name="组合 83">
                <a:extLst>
                  <a:ext uri="{FF2B5EF4-FFF2-40B4-BE49-F238E27FC236}">
                    <a16:creationId xmlns:a16="http://schemas.microsoft.com/office/drawing/2014/main" id="{C61E8F71-E8C1-4CC7-B05A-CC7FAC7BAAC3}"/>
                  </a:ext>
                </a:extLst>
              </p:cNvPr>
              <p:cNvGrpSpPr/>
              <p:nvPr/>
            </p:nvGrpSpPr>
            <p:grpSpPr>
              <a:xfrm>
                <a:off x="4244699" y="1430045"/>
                <a:ext cx="220646" cy="599736"/>
                <a:chOff x="4621429" y="1440947"/>
                <a:chExt cx="220646" cy="599736"/>
              </a:xfrm>
            </p:grpSpPr>
            <p:sp>
              <p:nvSpPr>
                <p:cNvPr id="103" name="椭圆 19">
                  <a:extLst>
                    <a:ext uri="{FF2B5EF4-FFF2-40B4-BE49-F238E27FC236}">
                      <a16:creationId xmlns:a16="http://schemas.microsoft.com/office/drawing/2014/main" id="{FF448BA7-DC75-447C-A01D-B71B18C0EE21}"/>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4" name="椭圆 20">
                  <a:extLst>
                    <a:ext uri="{FF2B5EF4-FFF2-40B4-BE49-F238E27FC236}">
                      <a16:creationId xmlns:a16="http://schemas.microsoft.com/office/drawing/2014/main" id="{F83E8675-73CE-42BD-8F22-6C9D984028EB}"/>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5" name="圆角矩形 23">
                  <a:extLst>
                    <a:ext uri="{FF2B5EF4-FFF2-40B4-BE49-F238E27FC236}">
                      <a16:creationId xmlns:a16="http://schemas.microsoft.com/office/drawing/2014/main" id="{59C10016-0B17-48BB-BC9C-25838DD196F8}"/>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6" name="圆角矩形 24">
                  <a:extLst>
                    <a:ext uri="{FF2B5EF4-FFF2-40B4-BE49-F238E27FC236}">
                      <a16:creationId xmlns:a16="http://schemas.microsoft.com/office/drawing/2014/main" id="{C8B1308A-5DCA-4337-9EAB-6F472F6B8EBC}"/>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83" name="组合 82">
                <a:extLst>
                  <a:ext uri="{FF2B5EF4-FFF2-40B4-BE49-F238E27FC236}">
                    <a16:creationId xmlns:a16="http://schemas.microsoft.com/office/drawing/2014/main" id="{95370C8D-AC16-4C25-B6E7-2B1AB77C4492}"/>
                  </a:ext>
                </a:extLst>
              </p:cNvPr>
              <p:cNvGrpSpPr/>
              <p:nvPr/>
            </p:nvGrpSpPr>
            <p:grpSpPr>
              <a:xfrm>
                <a:off x="3734206" y="1430045"/>
                <a:ext cx="220646" cy="599736"/>
                <a:chOff x="4339321" y="1440947"/>
                <a:chExt cx="220646" cy="599736"/>
              </a:xfrm>
            </p:grpSpPr>
            <p:sp>
              <p:nvSpPr>
                <p:cNvPr id="99" name="椭圆 21">
                  <a:extLst>
                    <a:ext uri="{FF2B5EF4-FFF2-40B4-BE49-F238E27FC236}">
                      <a16:creationId xmlns:a16="http://schemas.microsoft.com/office/drawing/2014/main" id="{3EAF2C82-E900-4386-A20E-9DFFC91462B8}"/>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0" name="椭圆 22">
                  <a:extLst>
                    <a:ext uri="{FF2B5EF4-FFF2-40B4-BE49-F238E27FC236}">
                      <a16:creationId xmlns:a16="http://schemas.microsoft.com/office/drawing/2014/main" id="{30042560-BF21-41CC-A652-7CA7F3F02677}"/>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1" name="圆角矩形 25">
                  <a:extLst>
                    <a:ext uri="{FF2B5EF4-FFF2-40B4-BE49-F238E27FC236}">
                      <a16:creationId xmlns:a16="http://schemas.microsoft.com/office/drawing/2014/main" id="{049FE107-2725-43A4-9C4A-8ED92C8512F4}"/>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102" name="圆角矩形 26">
                  <a:extLst>
                    <a:ext uri="{FF2B5EF4-FFF2-40B4-BE49-F238E27FC236}">
                      <a16:creationId xmlns:a16="http://schemas.microsoft.com/office/drawing/2014/main" id="{52BD3F0B-295D-4230-9BDB-C5BBDC1F8E6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84" name="组合 85">
                <a:extLst>
                  <a:ext uri="{FF2B5EF4-FFF2-40B4-BE49-F238E27FC236}">
                    <a16:creationId xmlns:a16="http://schemas.microsoft.com/office/drawing/2014/main" id="{4450FC70-414F-4A67-B5E9-E7B7C3F91EDE}"/>
                  </a:ext>
                </a:extLst>
              </p:cNvPr>
              <p:cNvGrpSpPr/>
              <p:nvPr/>
            </p:nvGrpSpPr>
            <p:grpSpPr>
              <a:xfrm>
                <a:off x="5265685" y="1430045"/>
                <a:ext cx="220646" cy="599736"/>
                <a:chOff x="5670727" y="1440947"/>
                <a:chExt cx="220646" cy="599736"/>
              </a:xfrm>
            </p:grpSpPr>
            <p:sp>
              <p:nvSpPr>
                <p:cNvPr id="95" name="椭圆 28">
                  <a:extLst>
                    <a:ext uri="{FF2B5EF4-FFF2-40B4-BE49-F238E27FC236}">
                      <a16:creationId xmlns:a16="http://schemas.microsoft.com/office/drawing/2014/main" id="{2C125CFE-FCC4-4494-8E44-3BA9EDC7610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6" name="椭圆 29">
                  <a:extLst>
                    <a:ext uri="{FF2B5EF4-FFF2-40B4-BE49-F238E27FC236}">
                      <a16:creationId xmlns:a16="http://schemas.microsoft.com/office/drawing/2014/main" id="{47B1DEAB-288F-4527-B2C5-B6EC00047A1B}"/>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7" name="圆角矩形 32">
                  <a:extLst>
                    <a:ext uri="{FF2B5EF4-FFF2-40B4-BE49-F238E27FC236}">
                      <a16:creationId xmlns:a16="http://schemas.microsoft.com/office/drawing/2014/main" id="{463F6B5F-A8CA-4607-8A98-2FECE7ADF601}"/>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8" name="圆角矩形 33">
                  <a:extLst>
                    <a:ext uri="{FF2B5EF4-FFF2-40B4-BE49-F238E27FC236}">
                      <a16:creationId xmlns:a16="http://schemas.microsoft.com/office/drawing/2014/main" id="{B49FB3C7-9CE1-479D-A6CB-D3C48195EE35}"/>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85" name="组合 84">
                <a:extLst>
                  <a:ext uri="{FF2B5EF4-FFF2-40B4-BE49-F238E27FC236}">
                    <a16:creationId xmlns:a16="http://schemas.microsoft.com/office/drawing/2014/main" id="{A138C6D0-DBD4-4435-80A2-90EF3DCA0BA4}"/>
                  </a:ext>
                </a:extLst>
              </p:cNvPr>
              <p:cNvGrpSpPr/>
              <p:nvPr/>
            </p:nvGrpSpPr>
            <p:grpSpPr>
              <a:xfrm>
                <a:off x="4755192" y="1430045"/>
                <a:ext cx="220646" cy="599736"/>
                <a:chOff x="5388619" y="1440947"/>
                <a:chExt cx="220646" cy="599736"/>
              </a:xfrm>
            </p:grpSpPr>
            <p:sp>
              <p:nvSpPr>
                <p:cNvPr id="91" name="椭圆 30">
                  <a:extLst>
                    <a:ext uri="{FF2B5EF4-FFF2-40B4-BE49-F238E27FC236}">
                      <a16:creationId xmlns:a16="http://schemas.microsoft.com/office/drawing/2014/main" id="{F24E3B5B-B7AF-4EE3-961F-189B0322DB46}"/>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2" name="椭圆 31">
                  <a:extLst>
                    <a:ext uri="{FF2B5EF4-FFF2-40B4-BE49-F238E27FC236}">
                      <a16:creationId xmlns:a16="http://schemas.microsoft.com/office/drawing/2014/main" id="{98D23ECA-30E7-4061-A8DD-8CB2F5426F0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3" name="圆角矩形 34">
                  <a:extLst>
                    <a:ext uri="{FF2B5EF4-FFF2-40B4-BE49-F238E27FC236}">
                      <a16:creationId xmlns:a16="http://schemas.microsoft.com/office/drawing/2014/main" id="{3599F2E3-2F67-4AA3-806D-51ACFB6F1163}"/>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4" name="圆角矩形 35">
                  <a:extLst>
                    <a:ext uri="{FF2B5EF4-FFF2-40B4-BE49-F238E27FC236}">
                      <a16:creationId xmlns:a16="http://schemas.microsoft.com/office/drawing/2014/main" id="{91D1500D-B3EA-448A-9021-928CE351C39A}"/>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86" name="组合 87">
                <a:extLst>
                  <a:ext uri="{FF2B5EF4-FFF2-40B4-BE49-F238E27FC236}">
                    <a16:creationId xmlns:a16="http://schemas.microsoft.com/office/drawing/2014/main" id="{78C54111-10C6-490E-AF1F-583DA0F70E11}"/>
                  </a:ext>
                </a:extLst>
              </p:cNvPr>
              <p:cNvGrpSpPr/>
              <p:nvPr/>
            </p:nvGrpSpPr>
            <p:grpSpPr>
              <a:xfrm>
                <a:off x="5776177" y="1430045"/>
                <a:ext cx="220646" cy="599736"/>
                <a:chOff x="6720025" y="1419143"/>
                <a:chExt cx="220646" cy="599736"/>
              </a:xfrm>
            </p:grpSpPr>
            <p:sp>
              <p:nvSpPr>
                <p:cNvPr id="87" name="椭圆 37">
                  <a:extLst>
                    <a:ext uri="{FF2B5EF4-FFF2-40B4-BE49-F238E27FC236}">
                      <a16:creationId xmlns:a16="http://schemas.microsoft.com/office/drawing/2014/main" id="{A502363B-0084-44C3-86D1-88ECDE7CBC3A}"/>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88" name="椭圆 38">
                  <a:extLst>
                    <a:ext uri="{FF2B5EF4-FFF2-40B4-BE49-F238E27FC236}">
                      <a16:creationId xmlns:a16="http://schemas.microsoft.com/office/drawing/2014/main" id="{8C008D6D-DC86-4746-AC18-0AD6B318AA03}"/>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89" name="圆角矩形 41">
                  <a:extLst>
                    <a:ext uri="{FF2B5EF4-FFF2-40B4-BE49-F238E27FC236}">
                      <a16:creationId xmlns:a16="http://schemas.microsoft.com/office/drawing/2014/main" id="{3F5F876A-30D4-436F-956E-214C5DACB356}"/>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90" name="圆角矩形 42">
                  <a:extLst>
                    <a:ext uri="{FF2B5EF4-FFF2-40B4-BE49-F238E27FC236}">
                      <a16:creationId xmlns:a16="http://schemas.microsoft.com/office/drawing/2014/main" id="{D7930F3B-7CE0-4252-A6CD-8A066C331F8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350">
                    <a:solidFill>
                      <a:prstClr val="white"/>
                    </a:solidFill>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sp>
          <p:nvSpPr>
            <p:cNvPr id="62" name="任意多边形 65">
              <a:extLst>
                <a:ext uri="{FF2B5EF4-FFF2-40B4-BE49-F238E27FC236}">
                  <a16:creationId xmlns:a16="http://schemas.microsoft.com/office/drawing/2014/main" id="{641F8B68-E6AB-487A-A6C5-A8B3DE641E5F}"/>
                </a:ext>
              </a:extLst>
            </p:cNvPr>
            <p:cNvSpPr/>
            <p:nvPr/>
          </p:nvSpPr>
          <p:spPr>
            <a:xfrm>
              <a:off x="2231299" y="2093643"/>
              <a:ext cx="1536993" cy="1002608"/>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chemeClr val="accent1"/>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3" name="文本框 69">
              <a:extLst>
                <a:ext uri="{FF2B5EF4-FFF2-40B4-BE49-F238E27FC236}">
                  <a16:creationId xmlns:a16="http://schemas.microsoft.com/office/drawing/2014/main" id="{DC9A7E3D-BCD0-4AB2-A7B4-AF88BEB7FB69}"/>
                </a:ext>
              </a:extLst>
            </p:cNvPr>
            <p:cNvSpPr txBox="1"/>
            <p:nvPr/>
          </p:nvSpPr>
          <p:spPr>
            <a:xfrm>
              <a:off x="2695866" y="2333337"/>
              <a:ext cx="624531" cy="553997"/>
            </a:xfrm>
            <a:prstGeom prst="rect">
              <a:avLst/>
            </a:prstGeom>
            <a:noFill/>
          </p:spPr>
          <p:txBody>
            <a:bodyPr wrap="none" rtlCol="0">
              <a:spAutoFit/>
            </a:bodyPr>
            <a:lstStyle/>
            <a:p>
              <a:r>
                <a:rPr lang="en-US" altLang="zh-CN" sz="2100" dirty="0">
                  <a:solidFill>
                    <a:schemeClr val="bg1"/>
                  </a:solidFill>
                  <a:effectLst>
                    <a:innerShdw blurRad="25400" dist="12700" dir="13500000">
                      <a:prstClr val="black">
                        <a:alpha val="50000"/>
                      </a:prstClr>
                    </a:innerShdw>
                  </a:effectLst>
                  <a:latin typeface="Montserrat SemiBold" panose="00000700000000000000" pitchFamily="2" charset="0"/>
                  <a:ea typeface="字魂59号-创粗黑" panose="00000500000000000000" pitchFamily="2" charset="-122"/>
                  <a:sym typeface="字魂59号-创粗黑" panose="00000500000000000000" pitchFamily="2" charset="-122"/>
                </a:rPr>
                <a:t>01</a:t>
              </a:r>
              <a:endParaRPr lang="zh-CN" altLang="en-US" sz="2100" dirty="0">
                <a:solidFill>
                  <a:schemeClr val="bg1"/>
                </a:solidFill>
                <a:effectLst>
                  <a:innerShdw blurRad="25400" dist="12700" dir="13500000">
                    <a:prstClr val="black">
                      <a:alpha val="50000"/>
                    </a:prstClr>
                  </a:innerShdw>
                </a:effectLst>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4" name="任意多边形 66">
              <a:extLst>
                <a:ext uri="{FF2B5EF4-FFF2-40B4-BE49-F238E27FC236}">
                  <a16:creationId xmlns:a16="http://schemas.microsoft.com/office/drawing/2014/main" id="{14E4D43C-A22F-409F-87C5-9119432FF915}"/>
                </a:ext>
              </a:extLst>
            </p:cNvPr>
            <p:cNvSpPr/>
            <p:nvPr/>
          </p:nvSpPr>
          <p:spPr>
            <a:xfrm>
              <a:off x="2231299" y="3292726"/>
              <a:ext cx="1536993" cy="1002609"/>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chemeClr val="accent2"/>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5" name="文本框 70">
              <a:extLst>
                <a:ext uri="{FF2B5EF4-FFF2-40B4-BE49-F238E27FC236}">
                  <a16:creationId xmlns:a16="http://schemas.microsoft.com/office/drawing/2014/main" id="{5FC84BC3-AD36-4CCF-A841-0B1059A013A8}"/>
                </a:ext>
              </a:extLst>
            </p:cNvPr>
            <p:cNvSpPr txBox="1"/>
            <p:nvPr/>
          </p:nvSpPr>
          <p:spPr>
            <a:xfrm>
              <a:off x="2667814" y="3532419"/>
              <a:ext cx="697200" cy="553997"/>
            </a:xfrm>
            <a:prstGeom prst="rect">
              <a:avLst/>
            </a:prstGeom>
            <a:noFill/>
          </p:spPr>
          <p:txBody>
            <a:bodyPr wrap="none" rtlCol="0">
              <a:spAutoFit/>
            </a:bodyPr>
            <a:lstStyle/>
            <a:p>
              <a:r>
                <a:rPr lang="en-US" altLang="zh-CN" sz="2100" dirty="0">
                  <a:solidFill>
                    <a:schemeClr val="bg1"/>
                  </a:solidFill>
                  <a:effectLst>
                    <a:innerShdw blurRad="25400" dist="12700" dir="13500000">
                      <a:prstClr val="black">
                        <a:alpha val="50000"/>
                      </a:prstClr>
                    </a:innerShdw>
                  </a:effectLst>
                  <a:latin typeface="Montserrat SemiBold" panose="00000700000000000000" pitchFamily="2" charset="0"/>
                  <a:ea typeface="字魂59号-创粗黑" panose="00000500000000000000" pitchFamily="2" charset="-122"/>
                  <a:sym typeface="字魂59号-创粗黑" panose="00000500000000000000" pitchFamily="2" charset="-122"/>
                </a:rPr>
                <a:t>02</a:t>
              </a:r>
              <a:endParaRPr lang="zh-CN" altLang="en-US" sz="2100" dirty="0">
                <a:solidFill>
                  <a:schemeClr val="bg1"/>
                </a:solidFill>
                <a:effectLst>
                  <a:innerShdw blurRad="25400" dist="12700" dir="13500000">
                    <a:prstClr val="black">
                      <a:alpha val="50000"/>
                    </a:prstClr>
                  </a:innerShdw>
                </a:effectLst>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6" name="任意多边形 93">
              <a:extLst>
                <a:ext uri="{FF2B5EF4-FFF2-40B4-BE49-F238E27FC236}">
                  <a16:creationId xmlns:a16="http://schemas.microsoft.com/office/drawing/2014/main" id="{9367C584-7E50-4C37-8B57-6DD3DE166745}"/>
                </a:ext>
              </a:extLst>
            </p:cNvPr>
            <p:cNvSpPr/>
            <p:nvPr/>
          </p:nvSpPr>
          <p:spPr>
            <a:xfrm>
              <a:off x="2231299" y="4541634"/>
              <a:ext cx="1536993" cy="1002609"/>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chemeClr val="accent1"/>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7" name="文本框 94">
              <a:extLst>
                <a:ext uri="{FF2B5EF4-FFF2-40B4-BE49-F238E27FC236}">
                  <a16:creationId xmlns:a16="http://schemas.microsoft.com/office/drawing/2014/main" id="{9CDB3E57-5496-4C09-A3A3-96A1E0CFDC78}"/>
                </a:ext>
              </a:extLst>
            </p:cNvPr>
            <p:cNvSpPr txBox="1"/>
            <p:nvPr/>
          </p:nvSpPr>
          <p:spPr>
            <a:xfrm>
              <a:off x="2667814" y="4781329"/>
              <a:ext cx="697200" cy="553997"/>
            </a:xfrm>
            <a:prstGeom prst="rect">
              <a:avLst/>
            </a:prstGeom>
            <a:noFill/>
          </p:spPr>
          <p:txBody>
            <a:bodyPr wrap="none" rtlCol="0">
              <a:spAutoFit/>
            </a:bodyPr>
            <a:lstStyle/>
            <a:p>
              <a:r>
                <a:rPr lang="en-US" altLang="zh-CN" sz="2100" dirty="0">
                  <a:solidFill>
                    <a:schemeClr val="bg1"/>
                  </a:solidFill>
                  <a:effectLst>
                    <a:innerShdw blurRad="25400" dist="12700" dir="13500000">
                      <a:prstClr val="black">
                        <a:alpha val="50000"/>
                      </a:prstClr>
                    </a:innerShdw>
                  </a:effectLst>
                  <a:latin typeface="Montserrat SemiBold" panose="00000700000000000000" pitchFamily="2" charset="0"/>
                  <a:ea typeface="字魂59号-创粗黑" panose="00000500000000000000" pitchFamily="2" charset="-122"/>
                  <a:sym typeface="字魂59号-创粗黑" panose="00000500000000000000" pitchFamily="2" charset="-122"/>
                </a:rPr>
                <a:t>03</a:t>
              </a:r>
              <a:endParaRPr lang="zh-CN" altLang="en-US" sz="2100" dirty="0">
                <a:solidFill>
                  <a:schemeClr val="bg1"/>
                </a:solidFill>
                <a:effectLst>
                  <a:innerShdw blurRad="25400" dist="12700" dir="13500000">
                    <a:prstClr val="black">
                      <a:alpha val="50000"/>
                    </a:prstClr>
                  </a:innerShdw>
                </a:effectLst>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8" name="矩形 100">
              <a:extLst>
                <a:ext uri="{FF2B5EF4-FFF2-40B4-BE49-F238E27FC236}">
                  <a16:creationId xmlns:a16="http://schemas.microsoft.com/office/drawing/2014/main" id="{A2CD1460-0F48-48A9-986E-3CF8C15A44CE}"/>
                </a:ext>
              </a:extLst>
            </p:cNvPr>
            <p:cNvSpPr/>
            <p:nvPr/>
          </p:nvSpPr>
          <p:spPr>
            <a:xfrm rot="16200000">
              <a:off x="4213523" y="1899942"/>
              <a:ext cx="16803" cy="2340000"/>
            </a:xfrm>
            <a:prstGeom prst="rect">
              <a:avLst/>
            </a:prstGeom>
            <a:solidFill>
              <a:schemeClr val="accent2"/>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69" name="矩形 103">
              <a:extLst>
                <a:ext uri="{FF2B5EF4-FFF2-40B4-BE49-F238E27FC236}">
                  <a16:creationId xmlns:a16="http://schemas.microsoft.com/office/drawing/2014/main" id="{59CE98BB-AE97-47D8-AF8F-E4DA054E5A10}"/>
                </a:ext>
              </a:extLst>
            </p:cNvPr>
            <p:cNvSpPr/>
            <p:nvPr/>
          </p:nvSpPr>
          <p:spPr>
            <a:xfrm rot="16200000">
              <a:off x="4213523" y="3258541"/>
              <a:ext cx="16803" cy="2340000"/>
            </a:xfrm>
            <a:prstGeom prst="rect">
              <a:avLst/>
            </a:prstGeom>
            <a:solidFill>
              <a:schemeClr val="accent2"/>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nvGrpSpPr>
            <p:cNvPr id="70" name="组合 3">
              <a:extLst>
                <a:ext uri="{FF2B5EF4-FFF2-40B4-BE49-F238E27FC236}">
                  <a16:creationId xmlns:a16="http://schemas.microsoft.com/office/drawing/2014/main" id="{45D52781-506E-4A58-A039-D6D42789A705}"/>
                </a:ext>
              </a:extLst>
            </p:cNvPr>
            <p:cNvGrpSpPr>
              <a:grpSpLocks noChangeAspect="1"/>
            </p:cNvGrpSpPr>
            <p:nvPr/>
          </p:nvGrpSpPr>
          <p:grpSpPr>
            <a:xfrm>
              <a:off x="5936158" y="2537348"/>
              <a:ext cx="185615" cy="115199"/>
              <a:chOff x="5936153" y="2499801"/>
              <a:chExt cx="306610" cy="190293"/>
            </a:xfrm>
          </p:grpSpPr>
          <p:sp>
            <p:nvSpPr>
              <p:cNvPr id="80" name="燕尾形 74">
                <a:extLst>
                  <a:ext uri="{FF2B5EF4-FFF2-40B4-BE49-F238E27FC236}">
                    <a16:creationId xmlns:a16="http://schemas.microsoft.com/office/drawing/2014/main" id="{E6A9B822-842A-4398-AB43-899363FE5626}"/>
                  </a:ext>
                </a:extLst>
              </p:cNvPr>
              <p:cNvSpPr>
                <a:spLocks noChangeAspect="1"/>
              </p:cNvSpPr>
              <p:nvPr/>
            </p:nvSpPr>
            <p:spPr>
              <a:xfrm flipH="1">
                <a:off x="5936153" y="2499801"/>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81" name="燕尾形 107">
                <a:extLst>
                  <a:ext uri="{FF2B5EF4-FFF2-40B4-BE49-F238E27FC236}">
                    <a16:creationId xmlns:a16="http://schemas.microsoft.com/office/drawing/2014/main" id="{116DFD6F-13B2-492A-B70A-B955330B77B1}"/>
                  </a:ext>
                </a:extLst>
              </p:cNvPr>
              <p:cNvSpPr>
                <a:spLocks noChangeAspect="1"/>
              </p:cNvSpPr>
              <p:nvPr/>
            </p:nvSpPr>
            <p:spPr>
              <a:xfrm flipH="1">
                <a:off x="6064578" y="2499801"/>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71" name="组合 4">
              <a:extLst>
                <a:ext uri="{FF2B5EF4-FFF2-40B4-BE49-F238E27FC236}">
                  <a16:creationId xmlns:a16="http://schemas.microsoft.com/office/drawing/2014/main" id="{94A02F12-BCFD-49A1-9F41-7500BA4FF555}"/>
                </a:ext>
              </a:extLst>
            </p:cNvPr>
            <p:cNvGrpSpPr>
              <a:grpSpLocks noChangeAspect="1"/>
            </p:cNvGrpSpPr>
            <p:nvPr/>
          </p:nvGrpSpPr>
          <p:grpSpPr>
            <a:xfrm>
              <a:off x="5936158" y="3730515"/>
              <a:ext cx="185615" cy="115199"/>
              <a:chOff x="5936153" y="3692968"/>
              <a:chExt cx="306610" cy="190293"/>
            </a:xfrm>
          </p:grpSpPr>
          <p:sp>
            <p:nvSpPr>
              <p:cNvPr id="78" name="燕尾形 108">
                <a:extLst>
                  <a:ext uri="{FF2B5EF4-FFF2-40B4-BE49-F238E27FC236}">
                    <a16:creationId xmlns:a16="http://schemas.microsoft.com/office/drawing/2014/main" id="{08B12787-D286-4223-9DC4-EFDCBB3BFDF1}"/>
                  </a:ext>
                </a:extLst>
              </p:cNvPr>
              <p:cNvSpPr>
                <a:spLocks noChangeAspect="1"/>
              </p:cNvSpPr>
              <p:nvPr/>
            </p:nvSpPr>
            <p:spPr>
              <a:xfrm flipH="1">
                <a:off x="5936153" y="3692968"/>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79" name="燕尾形 109">
                <a:extLst>
                  <a:ext uri="{FF2B5EF4-FFF2-40B4-BE49-F238E27FC236}">
                    <a16:creationId xmlns:a16="http://schemas.microsoft.com/office/drawing/2014/main" id="{7EBE0FED-68D8-4C7A-AA92-F40E89F4F3CF}"/>
                  </a:ext>
                </a:extLst>
              </p:cNvPr>
              <p:cNvSpPr>
                <a:spLocks noChangeAspect="1"/>
              </p:cNvSpPr>
              <p:nvPr/>
            </p:nvSpPr>
            <p:spPr>
              <a:xfrm flipH="1">
                <a:off x="6064578" y="3692968"/>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grpSp>
          <p:nvGrpSpPr>
            <p:cNvPr id="72" name="组合 5">
              <a:extLst>
                <a:ext uri="{FF2B5EF4-FFF2-40B4-BE49-F238E27FC236}">
                  <a16:creationId xmlns:a16="http://schemas.microsoft.com/office/drawing/2014/main" id="{DA92A49D-5EED-480B-B0FE-145533551502}"/>
                </a:ext>
              </a:extLst>
            </p:cNvPr>
            <p:cNvGrpSpPr>
              <a:grpSpLocks noChangeAspect="1"/>
            </p:cNvGrpSpPr>
            <p:nvPr/>
          </p:nvGrpSpPr>
          <p:grpSpPr>
            <a:xfrm>
              <a:off x="5936158" y="4979423"/>
              <a:ext cx="185615" cy="115199"/>
              <a:chOff x="5936153" y="4941876"/>
              <a:chExt cx="306610" cy="190293"/>
            </a:xfrm>
          </p:grpSpPr>
          <p:sp>
            <p:nvSpPr>
              <p:cNvPr id="76" name="燕尾形 110">
                <a:extLst>
                  <a:ext uri="{FF2B5EF4-FFF2-40B4-BE49-F238E27FC236}">
                    <a16:creationId xmlns:a16="http://schemas.microsoft.com/office/drawing/2014/main" id="{C96A45A7-51CE-40BA-93C8-24A855FD61F9}"/>
                  </a:ext>
                </a:extLst>
              </p:cNvPr>
              <p:cNvSpPr>
                <a:spLocks noChangeAspect="1"/>
              </p:cNvSpPr>
              <p:nvPr/>
            </p:nvSpPr>
            <p:spPr>
              <a:xfrm flipH="1">
                <a:off x="5936153" y="4941876"/>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sp>
            <p:nvSpPr>
              <p:cNvPr id="77" name="燕尾形 111">
                <a:extLst>
                  <a:ext uri="{FF2B5EF4-FFF2-40B4-BE49-F238E27FC236}">
                    <a16:creationId xmlns:a16="http://schemas.microsoft.com/office/drawing/2014/main" id="{D2037C40-0A92-4417-B5E6-447791CF7E9F}"/>
                  </a:ext>
                </a:extLst>
              </p:cNvPr>
              <p:cNvSpPr>
                <a:spLocks noChangeAspect="1"/>
              </p:cNvSpPr>
              <p:nvPr/>
            </p:nvSpPr>
            <p:spPr>
              <a:xfrm flipH="1">
                <a:off x="6064578" y="4941876"/>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latin typeface="Montserrat SemiBold" panose="00000700000000000000" pitchFamily="2" charset="0"/>
                  <a:ea typeface="字魂59号-创粗黑" panose="00000500000000000000" pitchFamily="2" charset="-122"/>
                  <a:sym typeface="字魂59号-创粗黑" panose="00000500000000000000" pitchFamily="2" charset="-122"/>
                </a:endParaRPr>
              </a:p>
            </p:txBody>
          </p:sp>
        </p:grpSp>
        <p:sp>
          <p:nvSpPr>
            <p:cNvPr id="73" name="文本框 1">
              <a:extLst>
                <a:ext uri="{FF2B5EF4-FFF2-40B4-BE49-F238E27FC236}">
                  <a16:creationId xmlns:a16="http://schemas.microsoft.com/office/drawing/2014/main" id="{EBA15A64-B812-4D65-8195-72B0B1E84410}"/>
                </a:ext>
              </a:extLst>
            </p:cNvPr>
            <p:cNvSpPr txBox="1"/>
            <p:nvPr/>
          </p:nvSpPr>
          <p:spPr>
            <a:xfrm>
              <a:off x="3635686" y="2315269"/>
              <a:ext cx="2086504" cy="657445"/>
            </a:xfrm>
            <a:prstGeom prst="rect">
              <a:avLst/>
            </a:prstGeom>
            <a:noFill/>
          </p:spPr>
          <p:txBody>
            <a:bodyPr wrap="square" rtlCol="0">
              <a:spAutoFit/>
            </a:bodyPr>
            <a:lstStyle/>
            <a:p>
              <a:pPr marL="0" lvl="0" algn="l"/>
              <a:r>
                <a:rPr lang="fr-FR" sz="1400" b="1" i="0" u="none" dirty="0">
                  <a:solidFill>
                    <a:srgbClr val="000000"/>
                  </a:solidFill>
                  <a:latin typeface="Calibri" panose="020F0502020204030204" pitchFamily="34" charset="0"/>
                  <a:ea typeface="Calibri" panose="020F0502020204030204" pitchFamily="34" charset="0"/>
                  <a:cs typeface="Calibri" panose="020F0502020204030204" pitchFamily="34" charset="0"/>
                </a:rPr>
                <a:t>Identification des parties prenantes</a:t>
              </a:r>
            </a:p>
          </p:txBody>
        </p:sp>
        <p:sp>
          <p:nvSpPr>
            <p:cNvPr id="74" name="文本框 77">
              <a:extLst>
                <a:ext uri="{FF2B5EF4-FFF2-40B4-BE49-F238E27FC236}">
                  <a16:creationId xmlns:a16="http://schemas.microsoft.com/office/drawing/2014/main" id="{E099E561-E171-4605-8C51-7152C003D899}"/>
                </a:ext>
              </a:extLst>
            </p:cNvPr>
            <p:cNvSpPr txBox="1"/>
            <p:nvPr/>
          </p:nvSpPr>
          <p:spPr>
            <a:xfrm>
              <a:off x="3663869" y="3553439"/>
              <a:ext cx="1713545" cy="390279"/>
            </a:xfrm>
            <a:prstGeom prst="rect">
              <a:avLst/>
            </a:prstGeom>
            <a:noFill/>
          </p:spPr>
          <p:txBody>
            <a:bodyPr wrap="none" rtlCol="0">
              <a:spAutoFit/>
            </a:bodyPr>
            <a:lstStyle/>
            <a:p>
              <a:pPr marL="0" lvl="0" algn="l"/>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Questionnaire </a:t>
              </a:r>
              <a:endParaRPr lang="en-US" sz="1400" b="1" i="0" u="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75" name="文本框 78">
              <a:extLst>
                <a:ext uri="{FF2B5EF4-FFF2-40B4-BE49-F238E27FC236}">
                  <a16:creationId xmlns:a16="http://schemas.microsoft.com/office/drawing/2014/main" id="{E96170BC-A5A3-4411-8BAE-724A8D30D3AC}"/>
                </a:ext>
              </a:extLst>
            </p:cNvPr>
            <p:cNvSpPr txBox="1"/>
            <p:nvPr/>
          </p:nvSpPr>
          <p:spPr>
            <a:xfrm>
              <a:off x="3683793" y="4709658"/>
              <a:ext cx="340264" cy="533480"/>
            </a:xfrm>
            <a:prstGeom prst="rect">
              <a:avLst/>
            </a:prstGeom>
            <a:noFill/>
          </p:spPr>
          <p:txBody>
            <a:bodyPr wrap="none" rtlCol="0">
              <a:spAutoFit/>
            </a:bodyPr>
            <a:lstStyle/>
            <a:p>
              <a:pPr marL="0" lvl="0" algn="l"/>
              <a:r>
                <a:rPr lang="en-US" sz="2000" b="0" i="0" u="none" dirty="0">
                  <a:solidFill>
                    <a:srgbClr val="000000"/>
                  </a:solidFill>
                  <a:latin typeface="Montserrat SemiBold" panose="00000700000000000000" pitchFamily="2" charset="0"/>
                </a:rPr>
                <a:t> </a:t>
              </a:r>
            </a:p>
          </p:txBody>
        </p:sp>
      </p:grpSp>
      <p:sp>
        <p:nvSpPr>
          <p:cNvPr id="107" name="TextBox 106">
            <a:extLst>
              <a:ext uri="{FF2B5EF4-FFF2-40B4-BE49-F238E27FC236}">
                <a16:creationId xmlns:a16="http://schemas.microsoft.com/office/drawing/2014/main" id="{BE3A8C82-A7CD-4F0C-8122-178FD0246C79}"/>
              </a:ext>
            </a:extLst>
          </p:cNvPr>
          <p:cNvSpPr txBox="1"/>
          <p:nvPr/>
        </p:nvSpPr>
        <p:spPr>
          <a:xfrm>
            <a:off x="2822371" y="4635586"/>
            <a:ext cx="1636026" cy="493084"/>
          </a:xfrm>
          <a:prstGeom prst="rect">
            <a:avLst/>
          </a:prstGeom>
          <a:noFill/>
        </p:spPr>
        <p:txBody>
          <a:bodyPr wrap="square">
            <a:spAutoFit/>
          </a:bodyPr>
          <a:lstStyle/>
          <a:p>
            <a:r>
              <a:rPr lang="fr-FR" sz="1400" b="1" dirty="0">
                <a:solidFill>
                  <a:srgbClr val="0A0A0A"/>
                </a:solidFill>
                <a:latin typeface="Calibri" panose="020F0502020204030204" pitchFamily="34" charset="0"/>
                <a:ea typeface="Calibri" panose="020F0502020204030204" pitchFamily="34" charset="0"/>
                <a:cs typeface="Calibri" panose="020F0502020204030204" pitchFamily="34" charset="0"/>
              </a:rPr>
              <a:t>Analyse statistique SPSS </a:t>
            </a:r>
            <a:endParaRPr lang="en-US" sz="1400" b="1" dirty="0"/>
          </a:p>
        </p:txBody>
      </p:sp>
    </p:spTree>
    <p:extLst>
      <p:ext uri="{BB962C8B-B14F-4D97-AF65-F5344CB8AC3E}">
        <p14:creationId xmlns:p14="http://schemas.microsoft.com/office/powerpoint/2010/main" val="234029372"/>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QuaRES">
      <a:dk1>
        <a:srgbClr val="5F5F5F"/>
      </a:dk1>
      <a:lt1>
        <a:srgbClr val="FFFFFF"/>
      </a:lt1>
      <a:dk2>
        <a:srgbClr val="E84146"/>
      </a:dk2>
      <a:lt2>
        <a:srgbClr val="799E1A"/>
      </a:lt2>
      <a:accent1>
        <a:srgbClr val="799E1A"/>
      </a:accent1>
      <a:accent2>
        <a:srgbClr val="E84146"/>
      </a:accent2>
      <a:accent3>
        <a:srgbClr val="3663AD"/>
      </a:accent3>
      <a:accent4>
        <a:srgbClr val="9EC6EB"/>
      </a:accent4>
      <a:accent5>
        <a:srgbClr val="C2AD8D"/>
      </a:accent5>
      <a:accent6>
        <a:srgbClr val="506E94"/>
      </a:accent6>
      <a:hlink>
        <a:srgbClr val="5F5F5F"/>
      </a:hlink>
      <a:folHlink>
        <a:srgbClr val="969696"/>
      </a:folHlink>
    </a:clrScheme>
    <a:fontScheme name="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37088</TotalTime>
  <Words>1931</Words>
  <Application>Microsoft Office PowerPoint</Application>
  <PresentationFormat>On-screen Show (4:3)</PresentationFormat>
  <Paragraphs>373</Paragraphs>
  <Slides>32</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Arial Body</vt:lpstr>
      <vt:lpstr>Calibri</vt:lpstr>
      <vt:lpstr>Montserrat SemiBold</vt:lpstr>
      <vt:lpstr>Times New Roman</vt:lpstr>
      <vt:lpstr>Trebuchet MS</vt:lpstr>
      <vt:lpstr>Verdana</vt:lpstr>
      <vt:lpstr>Wingdings</vt:lpstr>
      <vt:lpstr>Modèle par défaut</vt:lpstr>
      <vt:lpstr>1_Modèle par défaut</vt:lpstr>
      <vt:lpstr>La perception de la performance des universités du Liban par les parties prenantes externes </vt:lpstr>
      <vt:lpstr>Introduction:  </vt:lpstr>
      <vt:lpstr>Choix du sujet</vt:lpstr>
      <vt:lpstr>Particularités des établissements d’enseignement supérieur</vt:lpstr>
      <vt:lpstr>La performance des universités</vt:lpstr>
      <vt:lpstr>Mesure de la performance des universités</vt:lpstr>
      <vt:lpstr>Mesure de la performance des universités</vt:lpstr>
      <vt:lpstr>Mesure de la performance des universités du Liban</vt:lpstr>
      <vt:lpstr>Etude</vt:lpstr>
      <vt:lpstr>PowerPoint Presentation</vt:lpstr>
      <vt:lpstr>Ancienneté de l’université  </vt:lpstr>
      <vt:lpstr>Université accréditée par une agence externe </vt:lpstr>
      <vt:lpstr>Dans quelle mesure pensez-vous que cette université a atteint ses objectifs généraux? </vt:lpstr>
      <vt:lpstr>Réputation/ pertinence  </vt:lpstr>
      <vt:lpstr>Qualité de l’enseignement et qualité de recherche </vt:lpstr>
      <vt:lpstr>Responsabilité sociétale </vt:lpstr>
      <vt:lpstr>Diversité et inclusion </vt:lpstr>
      <vt:lpstr>Besoins du milieu professionnel </vt:lpstr>
      <vt:lpstr>Collaboration avec les employeurs </vt:lpstr>
      <vt:lpstr>Compétences  </vt:lpstr>
      <vt:lpstr>Engagement et motivation</vt:lpstr>
      <vt:lpstr>PowerPoint Presentation</vt:lpstr>
      <vt:lpstr>Pistes d’ amélioration </vt:lpstr>
      <vt:lpstr>Analyse bivariée </vt:lpstr>
      <vt:lpstr>Relation avec l'université   </vt:lpstr>
      <vt:lpstr>Région de l'université </vt:lpstr>
      <vt:lpstr>Accréditation de l'université </vt:lpstr>
      <vt:lpstr>Nombre d'étudiants  </vt:lpstr>
      <vt:lpstr>Synthèse </vt:lpstr>
      <vt:lpstr>Synthèse </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QuaRES</dc:creator>
  <cp:lastModifiedBy>maha nehme</cp:lastModifiedBy>
  <cp:revision>132</cp:revision>
  <cp:lastPrinted>2023-04-28T11:32:30Z</cp:lastPrinted>
  <dcterms:created xsi:type="dcterms:W3CDTF">2010-04-12T16:10:23Z</dcterms:created>
  <dcterms:modified xsi:type="dcterms:W3CDTF">2023-09-14T11:13:07Z</dcterms:modified>
</cp:coreProperties>
</file>